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8" r:id="rId3"/>
    <p:sldId id="259" r:id="rId4"/>
    <p:sldId id="260" r:id="rId5"/>
    <p:sldId id="261" r:id="rId6"/>
    <p:sldId id="262" r:id="rId7"/>
    <p:sldId id="263" r:id="rId8"/>
    <p:sldId id="268"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813EDC-2C9F-4810-8338-4A3B61FB37F5}" type="datetimeFigureOut">
              <a:rPr lang="en-US" smtClean="0"/>
              <a:pPr/>
              <a:t>5/22/2020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166C54-7926-4539-947F-19219068350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166C54-7926-4539-947F-192190683501}"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5/22/2020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5/22/2020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5/22/2020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5/22/2020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5/22/2020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5/22/2020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2971800"/>
            <a:ext cx="8991600" cy="3657600"/>
          </a:xfrm>
        </p:spPr>
        <p:txBody>
          <a:bodyPr>
            <a:normAutofit fontScale="25000" lnSpcReduction="20000"/>
          </a:bodyPr>
          <a:lstStyle/>
          <a:p>
            <a:pPr algn="l"/>
            <a:endParaRPr lang="en-US" sz="8000" b="1" u="sng" dirty="0" smtClean="0">
              <a:latin typeface="Times New Roman" pitchFamily="18" charset="0"/>
              <a:cs typeface="Times New Roman" pitchFamily="18" charset="0"/>
            </a:endParaRPr>
          </a:p>
          <a:p>
            <a:pPr algn="l"/>
            <a:r>
              <a:rPr lang="en-US" sz="8000" b="1" u="sng" dirty="0" smtClean="0">
                <a:solidFill>
                  <a:schemeClr val="tx1"/>
                </a:solidFill>
                <a:latin typeface="Times New Roman" pitchFamily="18" charset="0"/>
                <a:cs typeface="Times New Roman" pitchFamily="18" charset="0"/>
              </a:rPr>
              <a:t>Study Material for</a:t>
            </a:r>
          </a:p>
          <a:p>
            <a:pPr algn="l"/>
            <a:r>
              <a:rPr lang="en-US" sz="8000" dirty="0" smtClean="0">
                <a:solidFill>
                  <a:schemeClr val="tx1"/>
                </a:solidFill>
                <a:latin typeface="Times New Roman" pitchFamily="18" charset="0"/>
                <a:cs typeface="Times New Roman" pitchFamily="18" charset="0"/>
              </a:rPr>
              <a:t>  B.Sc. Part II</a:t>
            </a:r>
          </a:p>
          <a:p>
            <a:pPr algn="l"/>
            <a:r>
              <a:rPr lang="en-US" sz="8000" dirty="0" smtClean="0">
                <a:solidFill>
                  <a:schemeClr val="tx1"/>
                </a:solidFill>
                <a:latin typeface="Times New Roman" pitchFamily="18" charset="0"/>
                <a:cs typeface="Times New Roman" pitchFamily="18" charset="0"/>
              </a:rPr>
              <a:t>  Botany </a:t>
            </a:r>
            <a:r>
              <a:rPr lang="en-US" sz="8000" dirty="0" err="1" smtClean="0">
                <a:solidFill>
                  <a:schemeClr val="tx1"/>
                </a:solidFill>
                <a:latin typeface="Times New Roman" pitchFamily="18" charset="0"/>
                <a:cs typeface="Times New Roman" pitchFamily="18" charset="0"/>
              </a:rPr>
              <a:t>Hons</a:t>
            </a:r>
            <a:r>
              <a:rPr lang="en-US" sz="8000" dirty="0" smtClean="0">
                <a:solidFill>
                  <a:schemeClr val="tx1"/>
                </a:solidFill>
                <a:latin typeface="Times New Roman" pitchFamily="18" charset="0"/>
                <a:cs typeface="Times New Roman" pitchFamily="18" charset="0"/>
              </a:rPr>
              <a:t>.</a:t>
            </a:r>
          </a:p>
          <a:p>
            <a:pPr algn="l"/>
            <a:r>
              <a:rPr lang="en-US" sz="8000" dirty="0" smtClean="0">
                <a:solidFill>
                  <a:schemeClr val="tx1"/>
                </a:solidFill>
                <a:latin typeface="Times New Roman" pitchFamily="18" charset="0"/>
                <a:cs typeface="Times New Roman" pitchFamily="18" charset="0"/>
              </a:rPr>
              <a:t>  Paper IV</a:t>
            </a: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pPr algn="r"/>
            <a:endParaRPr lang="en-US" sz="3600" dirty="0" smtClean="0">
              <a:latin typeface="Times New Roman" pitchFamily="18" charset="0"/>
              <a:cs typeface="Times New Roman" pitchFamily="18" charset="0"/>
            </a:endParaRPr>
          </a:p>
          <a:p>
            <a:pPr algn="r"/>
            <a:r>
              <a:rPr lang="en-US" sz="5600" b="1" dirty="0" smtClean="0">
                <a:solidFill>
                  <a:schemeClr val="tx1"/>
                </a:solidFill>
                <a:latin typeface="Times New Roman" pitchFamily="18" charset="0"/>
                <a:cs typeface="Times New Roman" pitchFamily="18" charset="0"/>
              </a:rPr>
              <a:t> Dr. Pushpanjali Khare</a:t>
            </a:r>
          </a:p>
          <a:p>
            <a:pPr algn="r"/>
            <a:r>
              <a:rPr lang="en-US" sz="5600" b="1" dirty="0" smtClean="0">
                <a:solidFill>
                  <a:schemeClr val="tx1"/>
                </a:solidFill>
                <a:latin typeface="Times New Roman" pitchFamily="18" charset="0"/>
                <a:cs typeface="Times New Roman" pitchFamily="18" charset="0"/>
              </a:rPr>
              <a:t>                                                                                                        Sr. </a:t>
            </a:r>
            <a:r>
              <a:rPr lang="en-US" sz="5600" b="1" dirty="0" err="1" smtClean="0">
                <a:solidFill>
                  <a:schemeClr val="tx1"/>
                </a:solidFill>
                <a:latin typeface="Times New Roman" pitchFamily="18" charset="0"/>
                <a:cs typeface="Times New Roman" pitchFamily="18" charset="0"/>
              </a:rPr>
              <a:t>Asstt</a:t>
            </a:r>
            <a:r>
              <a:rPr lang="en-US" sz="5600" b="1" dirty="0" smtClean="0">
                <a:solidFill>
                  <a:schemeClr val="tx1"/>
                </a:solidFill>
                <a:latin typeface="Times New Roman" pitchFamily="18" charset="0"/>
                <a:cs typeface="Times New Roman" pitchFamily="18" charset="0"/>
              </a:rPr>
              <a:t>. Professor &amp;</a:t>
            </a:r>
          </a:p>
          <a:p>
            <a:pPr algn="r"/>
            <a:r>
              <a:rPr lang="en-US" sz="5600" b="1" dirty="0" smtClean="0">
                <a:solidFill>
                  <a:schemeClr val="tx1"/>
                </a:solidFill>
                <a:latin typeface="Times New Roman" pitchFamily="18" charset="0"/>
                <a:cs typeface="Times New Roman" pitchFamily="18" charset="0"/>
              </a:rPr>
              <a:t>                                                                                                       Head, </a:t>
            </a:r>
            <a:r>
              <a:rPr lang="en-US" sz="5600" b="1" dirty="0" err="1" smtClean="0">
                <a:solidFill>
                  <a:schemeClr val="tx1"/>
                </a:solidFill>
                <a:latin typeface="Times New Roman" pitchFamily="18" charset="0"/>
                <a:cs typeface="Times New Roman" pitchFamily="18" charset="0"/>
              </a:rPr>
              <a:t>Deptt</a:t>
            </a:r>
            <a:r>
              <a:rPr lang="en-US" sz="5600" b="1" dirty="0" smtClean="0">
                <a:solidFill>
                  <a:schemeClr val="tx1"/>
                </a:solidFill>
                <a:latin typeface="Times New Roman" pitchFamily="18" charset="0"/>
                <a:cs typeface="Times New Roman" pitchFamily="18" charset="0"/>
              </a:rPr>
              <a:t>. of Botany</a:t>
            </a:r>
          </a:p>
          <a:p>
            <a:pPr algn="r"/>
            <a:r>
              <a:rPr lang="en-US" sz="5600" b="1" dirty="0" smtClean="0">
                <a:solidFill>
                  <a:schemeClr val="tx1"/>
                </a:solidFill>
                <a:latin typeface="Times New Roman" pitchFamily="18" charset="0"/>
                <a:cs typeface="Times New Roman" pitchFamily="18" charset="0"/>
              </a:rPr>
              <a:t>                                                                                                         MMC (PU)</a:t>
            </a:r>
          </a:p>
          <a:p>
            <a:pPr algn="r"/>
            <a:r>
              <a:rPr lang="en-US" sz="5600" b="1" dirty="0" smtClean="0">
                <a:solidFill>
                  <a:schemeClr val="tx1"/>
                </a:solidFill>
                <a:latin typeface="Times New Roman" pitchFamily="18" charset="0"/>
                <a:cs typeface="Times New Roman" pitchFamily="18" charset="0"/>
              </a:rPr>
              <a:t>                                                                                                          Patna</a:t>
            </a:r>
          </a:p>
          <a:p>
            <a:pPr algn="r"/>
            <a:r>
              <a:rPr lang="en-US" sz="5600" dirty="0" smtClean="0">
                <a:latin typeface="Times New Roman" pitchFamily="18" charset="0"/>
                <a:cs typeface="Times New Roman" pitchFamily="18" charset="0"/>
              </a:rPr>
              <a:t>                                                  </a:t>
            </a:r>
          </a:p>
          <a:p>
            <a:pPr algn="l"/>
            <a:endParaRPr lang="en-US" dirty="0"/>
          </a:p>
        </p:txBody>
      </p:sp>
      <p:sp>
        <p:nvSpPr>
          <p:cNvPr id="2" name="Title 1"/>
          <p:cNvSpPr>
            <a:spLocks noGrp="1"/>
          </p:cNvSpPr>
          <p:nvPr>
            <p:ph type="ctrTitle"/>
          </p:nvPr>
        </p:nvSpPr>
        <p:spPr>
          <a:xfrm>
            <a:off x="381000" y="1524000"/>
            <a:ext cx="8229600" cy="1470025"/>
          </a:xfrm>
          <a:solidFill>
            <a:srgbClr val="7030A0"/>
          </a:solidFill>
        </p:spPr>
        <p:txBody>
          <a:bodyPr/>
          <a:lstStyle/>
          <a:p>
            <a:r>
              <a:rPr smtClean="0"/>
              <a:t> </a:t>
            </a:r>
            <a:r>
              <a:rPr sz="2800" smtClean="0"/>
              <a:t>GENETICS: </a:t>
            </a:r>
            <a:r>
              <a:rPr sz="2800" smtClean="0">
                <a:latin typeface="Times New Roman" pitchFamily="18" charset="0"/>
                <a:cs typeface="Times New Roman" pitchFamily="18" charset="0"/>
              </a:rPr>
              <a:t>COMMON</a:t>
            </a:r>
            <a:r>
              <a:rPr sz="2800" smtClean="0"/>
              <a:t> </a:t>
            </a:r>
            <a:r>
              <a:rPr sz="2800" smtClean="0"/>
              <a:t>TERMINOLOGIES</a:t>
            </a:r>
            <a:br>
              <a:rPr sz="2800" smtClean="0"/>
            </a:br>
            <a:r>
              <a:rPr sz="2800" smtClean="0"/>
              <a:t>Part I (A to I)</a:t>
            </a:r>
            <a:endParaRPr 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US" b="1" dirty="0" smtClean="0">
                <a:solidFill>
                  <a:schemeClr val="bg1"/>
                </a:solidFill>
                <a:latin typeface="Times New Roman" pitchFamily="18" charset="0"/>
                <a:cs typeface="Times New Roman" pitchFamily="18" charset="0"/>
              </a:rPr>
              <a:t>H</a:t>
            </a:r>
            <a:endParaRPr lang="en-US" b="1" dirty="0">
              <a:solidFill>
                <a:schemeClr val="bg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914400" y="1447800"/>
            <a:ext cx="7772400" cy="4876800"/>
          </a:xfrm>
        </p:spPr>
        <p:txBody>
          <a:bodyPr>
            <a:noAutofit/>
          </a:bodyPr>
          <a:lstStyle/>
          <a:p>
            <a:pPr algn="just"/>
            <a:r>
              <a:rPr lang="en-US" sz="1600" b="1" dirty="0" smtClean="0">
                <a:latin typeface="Times New Roman" pitchFamily="18" charset="0"/>
                <a:cs typeface="Times New Roman" pitchFamily="18" charset="0"/>
              </a:rPr>
              <a:t>HETEROSIS:</a:t>
            </a:r>
            <a:r>
              <a:rPr lang="en-US" sz="1600" dirty="0" smtClean="0">
                <a:latin typeface="Times New Roman" pitchFamily="18" charset="0"/>
                <a:cs typeface="Times New Roman" pitchFamily="18" charset="0"/>
              </a:rPr>
              <a:t> Superiority of heterozygous genotypes in respect to one or more traits in comparison with corresponding homozygote.</a:t>
            </a:r>
          </a:p>
          <a:p>
            <a:pPr algn="just"/>
            <a:r>
              <a:rPr lang="en-US" sz="1600" b="1" dirty="0" smtClean="0">
                <a:latin typeface="Times New Roman" pitchFamily="18" charset="0"/>
                <a:cs typeface="Times New Roman" pitchFamily="18" charset="0"/>
              </a:rPr>
              <a:t>HETEROZYGOTE:</a:t>
            </a:r>
            <a:r>
              <a:rPr lang="en-US" sz="1600" dirty="0" smtClean="0">
                <a:latin typeface="Times New Roman" pitchFamily="18" charset="0"/>
                <a:cs typeface="Times New Roman" pitchFamily="18" charset="0"/>
              </a:rPr>
              <a:t> An organism with unlike members of any given pair or series of allele that consequently produces unlike gametes.</a:t>
            </a:r>
          </a:p>
          <a:p>
            <a:pPr algn="just"/>
            <a:r>
              <a:rPr lang="en-US" sz="1600" b="1" dirty="0" smtClean="0">
                <a:latin typeface="Times New Roman" pitchFamily="18" charset="0"/>
                <a:cs typeface="Times New Roman" pitchFamily="18" charset="0"/>
              </a:rPr>
              <a:t>HISTONES:</a:t>
            </a:r>
            <a:r>
              <a:rPr lang="en-US" sz="1600" dirty="0" smtClean="0">
                <a:latin typeface="Times New Roman" pitchFamily="18" charset="0"/>
                <a:cs typeface="Times New Roman" pitchFamily="18" charset="0"/>
              </a:rPr>
              <a:t> Group of proteins rich in amino acids. They function in the coiling on DNA in chromosomes. In the regulation of gene activity.</a:t>
            </a:r>
          </a:p>
          <a:p>
            <a:pPr algn="just"/>
            <a:r>
              <a:rPr lang="en-US" sz="1600" b="1" dirty="0" smtClean="0">
                <a:latin typeface="Times New Roman" pitchFamily="18" charset="0"/>
                <a:cs typeface="Times New Roman" pitchFamily="18" charset="0"/>
              </a:rPr>
              <a:t>“HOLANDRIC” GENE: </a:t>
            </a:r>
            <a:r>
              <a:rPr lang="en-US" sz="1600" dirty="0" smtClean="0">
                <a:latin typeface="Times New Roman" pitchFamily="18" charset="0"/>
                <a:cs typeface="Times New Roman" pitchFamily="18" charset="0"/>
              </a:rPr>
              <a:t>A gene carried on the Y chromosome and transmitted from the father to son.</a:t>
            </a:r>
          </a:p>
          <a:p>
            <a:pPr algn="just"/>
            <a:r>
              <a:rPr lang="en-US" sz="1600" b="1" dirty="0" smtClean="0">
                <a:latin typeface="Times New Roman" pitchFamily="18" charset="0"/>
                <a:cs typeface="Times New Roman" pitchFamily="18" charset="0"/>
              </a:rPr>
              <a:t>HOMEOBOX: </a:t>
            </a:r>
            <a:r>
              <a:rPr lang="en-US" sz="1600" dirty="0" smtClean="0">
                <a:latin typeface="Times New Roman" pitchFamily="18" charset="0"/>
                <a:cs typeface="Times New Roman" pitchFamily="18" charset="0"/>
              </a:rPr>
              <a:t>A DNA sequence found in several genes that are involved in the specification of organs in different body parts in animal; characteristic of genes that influence the segmentation in animal. The </a:t>
            </a:r>
            <a:r>
              <a:rPr lang="en-US" sz="1600" dirty="0" err="1" smtClean="0">
                <a:latin typeface="Times New Roman" pitchFamily="18" charset="0"/>
                <a:cs typeface="Times New Roman" pitchFamily="18" charset="0"/>
              </a:rPr>
              <a:t>homeobox</a:t>
            </a:r>
            <a:r>
              <a:rPr lang="en-US" sz="1600" dirty="0" smtClean="0">
                <a:latin typeface="Times New Roman" pitchFamily="18" charset="0"/>
                <a:cs typeface="Times New Roman" pitchFamily="18" charset="0"/>
              </a:rPr>
              <a:t> corresponds to an amino acid sequence I the polypeptide encoded by these genes; this sequence is called </a:t>
            </a:r>
            <a:r>
              <a:rPr lang="en-US" sz="1600" dirty="0" err="1" smtClean="0">
                <a:latin typeface="Times New Roman" pitchFamily="18" charset="0"/>
                <a:cs typeface="Times New Roman" pitchFamily="18" charset="0"/>
              </a:rPr>
              <a:t>homeodomain</a:t>
            </a:r>
            <a:r>
              <a:rPr lang="en-US" sz="1600" dirty="0" smtClean="0">
                <a:latin typeface="Times New Roman" pitchFamily="18" charset="0"/>
                <a:cs typeface="Times New Roman" pitchFamily="18" charset="0"/>
              </a:rPr>
              <a:t>.</a:t>
            </a:r>
          </a:p>
          <a:p>
            <a:pPr algn="just"/>
            <a:r>
              <a:rPr lang="en-US" sz="1600" b="1" dirty="0" smtClean="0">
                <a:latin typeface="Times New Roman" pitchFamily="18" charset="0"/>
                <a:cs typeface="Times New Roman" pitchFamily="18" charset="0"/>
              </a:rPr>
              <a:t>HOMEOTIC MUTATION: </a:t>
            </a:r>
            <a:r>
              <a:rPr lang="en-US" sz="1600" dirty="0" smtClean="0">
                <a:latin typeface="Times New Roman" pitchFamily="18" charset="0"/>
                <a:cs typeface="Times New Roman" pitchFamily="18" charset="0"/>
              </a:rPr>
              <a:t>A mutation that causes a body part to develop in an inappropriate </a:t>
            </a:r>
            <a:r>
              <a:rPr lang="en-US" sz="1600" dirty="0" err="1" smtClean="0">
                <a:latin typeface="Times New Roman" pitchFamily="18" charset="0"/>
                <a:cs typeface="Times New Roman" pitchFamily="18" charset="0"/>
              </a:rPr>
              <a:t>positon</a:t>
            </a:r>
            <a:r>
              <a:rPr lang="en-US" sz="1600" dirty="0" smtClean="0">
                <a:latin typeface="Times New Roman" pitchFamily="18" charset="0"/>
                <a:cs typeface="Times New Roman" pitchFamily="18" charset="0"/>
              </a:rPr>
              <a:t> in an organism. For example, a mutation in </a:t>
            </a:r>
            <a:r>
              <a:rPr lang="en-US" sz="1600" i="1" dirty="0" smtClean="0">
                <a:latin typeface="Times New Roman" pitchFamily="18" charset="0"/>
                <a:cs typeface="Times New Roman" pitchFamily="18" charset="0"/>
              </a:rPr>
              <a:t>drosophila </a:t>
            </a:r>
            <a:r>
              <a:rPr lang="en-US" sz="1600" dirty="0" smtClean="0">
                <a:latin typeface="Times New Roman" pitchFamily="18" charset="0"/>
                <a:cs typeface="Times New Roman" pitchFamily="18" charset="0"/>
              </a:rPr>
              <a:t>that causes its leg to grow on the head in place of the antennae.</a:t>
            </a:r>
          </a:p>
          <a:p>
            <a:pPr algn="just"/>
            <a:r>
              <a:rPr lang="en-US" sz="1600" b="1" dirty="0" smtClean="0">
                <a:latin typeface="Times New Roman" pitchFamily="18" charset="0"/>
                <a:cs typeface="Times New Roman" pitchFamily="18" charset="0"/>
              </a:rPr>
              <a:t>HOMOGAMETIC SEX:</a:t>
            </a:r>
            <a:r>
              <a:rPr lang="en-US" sz="1600" dirty="0" smtClean="0">
                <a:latin typeface="Times New Roman" pitchFamily="18" charset="0"/>
                <a:cs typeface="Times New Roman" pitchFamily="18" charset="0"/>
              </a:rPr>
              <a:t> Producing like gametes with regard to the sex chromosomes.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US" b="1" dirty="0" smtClean="0">
                <a:solidFill>
                  <a:schemeClr val="bg1"/>
                </a:solidFill>
                <a:latin typeface="Times New Roman" pitchFamily="18" charset="0"/>
                <a:cs typeface="Times New Roman" pitchFamily="18" charset="0"/>
              </a:rPr>
              <a:t>H &amp; I</a:t>
            </a:r>
            <a:endParaRPr lang="en-US" b="1" dirty="0">
              <a:solidFill>
                <a:schemeClr val="bg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914400" y="1447800"/>
            <a:ext cx="7772400" cy="4876800"/>
          </a:xfrm>
        </p:spPr>
        <p:txBody>
          <a:bodyPr>
            <a:normAutofit fontScale="55000" lnSpcReduction="20000"/>
          </a:bodyPr>
          <a:lstStyle/>
          <a:p>
            <a:pPr algn="just"/>
            <a:endParaRPr lang="en-US" sz="2900" dirty="0" smtClean="0">
              <a:latin typeface="Times New Roman" pitchFamily="18" charset="0"/>
              <a:cs typeface="Times New Roman" pitchFamily="18" charset="0"/>
            </a:endParaRPr>
          </a:p>
          <a:p>
            <a:pPr algn="just"/>
            <a:endParaRPr lang="en-US" sz="2900" dirty="0" smtClean="0">
              <a:latin typeface="Times New Roman" pitchFamily="18" charset="0"/>
              <a:cs typeface="Times New Roman" pitchFamily="18" charset="0"/>
            </a:endParaRPr>
          </a:p>
          <a:p>
            <a:pPr algn="just"/>
            <a:r>
              <a:rPr lang="en-US" sz="2900" b="1" dirty="0" smtClean="0">
                <a:latin typeface="Times New Roman" pitchFamily="18" charset="0"/>
                <a:cs typeface="Times New Roman" pitchFamily="18" charset="0"/>
              </a:rPr>
              <a:t>HOMOLOGOUS </a:t>
            </a:r>
            <a:r>
              <a:rPr lang="en-US" sz="2900" b="1" dirty="0" smtClean="0">
                <a:latin typeface="Times New Roman" pitchFamily="18" charset="0"/>
                <a:cs typeface="Times New Roman" pitchFamily="18" charset="0"/>
              </a:rPr>
              <a:t>CHROMOSOMES:</a:t>
            </a:r>
            <a:r>
              <a:rPr lang="en-US" sz="2900" dirty="0" smtClean="0">
                <a:latin typeface="Times New Roman" pitchFamily="18" charset="0"/>
                <a:cs typeface="Times New Roman" pitchFamily="18" charset="0"/>
              </a:rPr>
              <a:t> A chromosomes that occurs in pairs and are generally similar in size and shape, one having come from the male parent and the other from the female parent. Such chromosomes contain the same array of genes.</a:t>
            </a:r>
          </a:p>
          <a:p>
            <a:pPr algn="just"/>
            <a:r>
              <a:rPr lang="en-US" sz="2900" b="1" dirty="0" smtClean="0">
                <a:latin typeface="Times New Roman" pitchFamily="18" charset="0"/>
                <a:cs typeface="Times New Roman" pitchFamily="18" charset="0"/>
              </a:rPr>
              <a:t>HYBRID:</a:t>
            </a:r>
            <a:r>
              <a:rPr lang="en-US" sz="2900" dirty="0" smtClean="0">
                <a:latin typeface="Times New Roman" pitchFamily="18" charset="0"/>
                <a:cs typeface="Times New Roman" pitchFamily="18" charset="0"/>
              </a:rPr>
              <a:t> An offspring of homozygous parents differing in one or more genes; more generally, an offspring of a cross between unrelated strains.</a:t>
            </a:r>
          </a:p>
          <a:p>
            <a:pPr algn="just"/>
            <a:r>
              <a:rPr lang="en-US" sz="2900" b="1" dirty="0" smtClean="0">
                <a:latin typeface="Times New Roman" pitchFamily="18" charset="0"/>
                <a:cs typeface="Times New Roman" pitchFamily="18" charset="0"/>
              </a:rPr>
              <a:t>HYBRID DYSGENESIS:</a:t>
            </a:r>
            <a:r>
              <a:rPr lang="en-US" sz="2900" dirty="0" smtClean="0">
                <a:latin typeface="Times New Roman" pitchFamily="18" charset="0"/>
                <a:cs typeface="Times New Roman" pitchFamily="18" charset="0"/>
              </a:rPr>
              <a:t> In </a:t>
            </a:r>
            <a:r>
              <a:rPr lang="en-US" sz="2900" i="1" dirty="0" smtClean="0">
                <a:latin typeface="Times New Roman" pitchFamily="18" charset="0"/>
                <a:cs typeface="Times New Roman" pitchFamily="18" charset="0"/>
              </a:rPr>
              <a:t>drosophila, </a:t>
            </a:r>
            <a:r>
              <a:rPr lang="en-US" sz="2900" dirty="0" smtClean="0">
                <a:latin typeface="Times New Roman" pitchFamily="18" charset="0"/>
                <a:cs typeface="Times New Roman" pitchFamily="18" charset="0"/>
              </a:rPr>
              <a:t>a syndrome of abnormal germ line traits, including mutation, chromosome breakage, and sterility, that results from transposable element activity.</a:t>
            </a:r>
          </a:p>
          <a:p>
            <a:pPr algn="just"/>
            <a:r>
              <a:rPr lang="en-US" sz="2900" b="1" dirty="0" smtClean="0">
                <a:latin typeface="Times New Roman" pitchFamily="18" charset="0"/>
                <a:cs typeface="Times New Roman" pitchFamily="18" charset="0"/>
              </a:rPr>
              <a:t>HYBRID VIGOR(HETEROSIS): </a:t>
            </a:r>
            <a:r>
              <a:rPr lang="en-US" sz="2900" dirty="0" smtClean="0">
                <a:latin typeface="Times New Roman" pitchFamily="18" charset="0"/>
                <a:cs typeface="Times New Roman" pitchFamily="18" charset="0"/>
              </a:rPr>
              <a:t>Unusual growth, strength, health, of heterozygous hybrid from two less vigorous parents.</a:t>
            </a:r>
          </a:p>
          <a:p>
            <a:pPr algn="just"/>
            <a:r>
              <a:rPr lang="en-US" sz="2900" b="1" dirty="0" smtClean="0">
                <a:latin typeface="Times New Roman" pitchFamily="18" charset="0"/>
                <a:cs typeface="Times New Roman" pitchFamily="18" charset="0"/>
              </a:rPr>
              <a:t>HYPOMORPH:</a:t>
            </a:r>
            <a:r>
              <a:rPr lang="en-US" sz="2900" dirty="0" smtClean="0">
                <a:latin typeface="Times New Roman" pitchFamily="18" charset="0"/>
                <a:cs typeface="Times New Roman" pitchFamily="18" charset="0"/>
              </a:rPr>
              <a:t> A mutation that reduces but does not completely abolish gene expression.</a:t>
            </a:r>
          </a:p>
          <a:p>
            <a:pPr algn="just"/>
            <a:r>
              <a:rPr lang="en-US" sz="2900" b="1" dirty="0" smtClean="0">
                <a:latin typeface="Times New Roman" pitchFamily="18" charset="0"/>
                <a:cs typeface="Times New Roman" pitchFamily="18" charset="0"/>
              </a:rPr>
              <a:t>INCOMPLETE DOMINANCE:</a:t>
            </a:r>
            <a:r>
              <a:rPr lang="en-US" sz="2900" dirty="0" smtClean="0">
                <a:latin typeface="Times New Roman" pitchFamily="18" charset="0"/>
                <a:cs typeface="Times New Roman" pitchFamily="18" charset="0"/>
              </a:rPr>
              <a:t> Expression of two alleles in a heterozygote that allows the heterozygote to be distinguished from either of its homozygous parents.</a:t>
            </a:r>
          </a:p>
          <a:p>
            <a:pPr algn="just"/>
            <a:r>
              <a:rPr lang="en-US" sz="2900" b="1" dirty="0" smtClean="0">
                <a:latin typeface="Times New Roman" pitchFamily="18" charset="0"/>
                <a:cs typeface="Times New Roman" pitchFamily="18" charset="0"/>
              </a:rPr>
              <a:t>INDEPENDENT ASSORTMENT: </a:t>
            </a:r>
            <a:r>
              <a:rPr lang="en-US" sz="2900" dirty="0" smtClean="0">
                <a:latin typeface="Times New Roman" pitchFamily="18" charset="0"/>
                <a:cs typeface="Times New Roman" pitchFamily="18" charset="0"/>
              </a:rPr>
              <a:t>The random distribution of alleles to the gametes that occurs when genes are located in different chromosomes. The distribution of one pair of alleles is independent of other pair of gene located in non- homologous chromosomes.</a:t>
            </a:r>
          </a:p>
          <a:p>
            <a:endParaRPr lang="en-US" sz="2000" dirty="0" smtClean="0"/>
          </a:p>
          <a:p>
            <a:endParaRPr lang="en-US" sz="2800"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US" b="1" dirty="0" smtClean="0">
                <a:solidFill>
                  <a:schemeClr val="bg1"/>
                </a:solidFill>
                <a:latin typeface="Times New Roman" pitchFamily="18" charset="0"/>
                <a:cs typeface="Times New Roman" pitchFamily="18" charset="0"/>
              </a:rPr>
              <a:t>I</a:t>
            </a:r>
            <a:endParaRPr lang="en-US" b="1" dirty="0">
              <a:solidFill>
                <a:schemeClr val="bg1"/>
              </a:solidFill>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fontScale="92500" lnSpcReduction="10000"/>
          </a:bodyPr>
          <a:lstStyle/>
          <a:p>
            <a:pPr algn="just"/>
            <a:r>
              <a:rPr lang="en-US" sz="2100" b="1" dirty="0" smtClean="0">
                <a:latin typeface="Times New Roman" pitchFamily="18" charset="0"/>
                <a:cs typeface="Times New Roman" pitchFamily="18" charset="0"/>
              </a:rPr>
              <a:t>INDUCER: </a:t>
            </a:r>
            <a:r>
              <a:rPr lang="en-US" sz="2100" dirty="0" smtClean="0">
                <a:latin typeface="Times New Roman" pitchFamily="18" charset="0"/>
                <a:cs typeface="Times New Roman" pitchFamily="18" charset="0"/>
              </a:rPr>
              <a:t>A substance of low molecular weight that inactivates a repressor by combining with it, there by stimulating gene expression</a:t>
            </a:r>
            <a:r>
              <a:rPr lang="en-US" sz="2100" dirty="0" smtClean="0">
                <a:latin typeface="Times New Roman" pitchFamily="18" charset="0"/>
                <a:cs typeface="Times New Roman" pitchFamily="18" charset="0"/>
              </a:rPr>
              <a:t>.</a:t>
            </a:r>
          </a:p>
          <a:p>
            <a:pPr algn="just"/>
            <a:r>
              <a:rPr lang="en-US" sz="2100" b="1" dirty="0" smtClean="0">
                <a:latin typeface="Times New Roman" pitchFamily="18" charset="0"/>
                <a:cs typeface="Times New Roman" pitchFamily="18" charset="0"/>
              </a:rPr>
              <a:t> </a:t>
            </a:r>
            <a:r>
              <a:rPr lang="en-US" sz="2100" b="1" dirty="0" smtClean="0">
                <a:latin typeface="Times New Roman" pitchFamily="18" charset="0"/>
                <a:cs typeface="Times New Roman" pitchFamily="18" charset="0"/>
              </a:rPr>
              <a:t>INITIATION:</a:t>
            </a:r>
            <a:r>
              <a:rPr lang="en-US" sz="2100" dirty="0" smtClean="0">
                <a:latin typeface="Times New Roman" pitchFamily="18" charset="0"/>
                <a:cs typeface="Times New Roman" pitchFamily="18" charset="0"/>
              </a:rPr>
              <a:t> The beginning of protein synthesis.</a:t>
            </a:r>
          </a:p>
          <a:p>
            <a:pPr algn="just"/>
            <a:r>
              <a:rPr lang="en-US" sz="2100" b="1" dirty="0" smtClean="0">
                <a:latin typeface="Times New Roman" pitchFamily="18" charset="0"/>
                <a:cs typeface="Times New Roman" pitchFamily="18" charset="0"/>
              </a:rPr>
              <a:t> </a:t>
            </a:r>
            <a:r>
              <a:rPr lang="en-US" sz="2100" b="1" dirty="0" smtClean="0">
                <a:latin typeface="Times New Roman" pitchFamily="18" charset="0"/>
                <a:cs typeface="Times New Roman" pitchFamily="18" charset="0"/>
              </a:rPr>
              <a:t>INITIATION CODON: </a:t>
            </a:r>
            <a:r>
              <a:rPr lang="en-US" sz="2100" dirty="0" smtClean="0">
                <a:latin typeface="Times New Roman" pitchFamily="18" charset="0"/>
                <a:cs typeface="Times New Roman" pitchFamily="18" charset="0"/>
              </a:rPr>
              <a:t>The messenger RNA sequence AUG, which specifies Methionine, the first amino acid used in translation process</a:t>
            </a:r>
            <a:endParaRPr lang="en-US" sz="2100" dirty="0" smtClean="0">
              <a:latin typeface="Times New Roman" pitchFamily="18" charset="0"/>
              <a:cs typeface="Times New Roman" pitchFamily="18" charset="0"/>
            </a:endParaRPr>
          </a:p>
          <a:p>
            <a:pPr algn="just"/>
            <a:r>
              <a:rPr lang="en-US" sz="2100" b="1" dirty="0" smtClean="0">
                <a:latin typeface="Times New Roman" pitchFamily="18" charset="0"/>
                <a:cs typeface="Times New Roman" pitchFamily="18" charset="0"/>
              </a:rPr>
              <a:t>INHIBITOR:</a:t>
            </a:r>
            <a:r>
              <a:rPr lang="en-US" sz="2100" dirty="0" smtClean="0">
                <a:latin typeface="Times New Roman" pitchFamily="18" charset="0"/>
                <a:cs typeface="Times New Roman" pitchFamily="18" charset="0"/>
              </a:rPr>
              <a:t> Any substance or object that retards a chemical reaction; a major or modifier gene that interferes with a reaction.</a:t>
            </a:r>
          </a:p>
          <a:p>
            <a:pPr algn="just"/>
            <a:r>
              <a:rPr lang="en-US" sz="2100" b="1" i="1" dirty="0" smtClean="0">
                <a:latin typeface="Times New Roman" pitchFamily="18" charset="0"/>
                <a:cs typeface="Times New Roman" pitchFamily="18" charset="0"/>
              </a:rPr>
              <a:t>In Situ:</a:t>
            </a:r>
            <a:r>
              <a:rPr lang="en-US" sz="2100" dirty="0" smtClean="0">
                <a:latin typeface="Times New Roman" pitchFamily="18" charset="0"/>
                <a:cs typeface="Times New Roman" pitchFamily="18" charset="0"/>
              </a:rPr>
              <a:t> from the </a:t>
            </a:r>
            <a:r>
              <a:rPr lang="en-US" sz="2100" dirty="0" err="1" smtClean="0">
                <a:latin typeface="Times New Roman" pitchFamily="18" charset="0"/>
                <a:cs typeface="Times New Roman" pitchFamily="18" charset="0"/>
              </a:rPr>
              <a:t>latin</a:t>
            </a:r>
            <a:r>
              <a:rPr lang="en-US" sz="2100" dirty="0" smtClean="0">
                <a:latin typeface="Times New Roman" pitchFamily="18" charset="0"/>
                <a:cs typeface="Times New Roman" pitchFamily="18" charset="0"/>
              </a:rPr>
              <a:t>, meaning “ In the natural place.” Refers to experimental treatments performed on cells or tissues rather than on extracts from </a:t>
            </a:r>
            <a:r>
              <a:rPr lang="en-US" sz="2100" dirty="0" smtClean="0">
                <a:latin typeface="Times New Roman" pitchFamily="18" charset="0"/>
                <a:cs typeface="Times New Roman" pitchFamily="18" charset="0"/>
              </a:rPr>
              <a:t>them</a:t>
            </a:r>
            <a:r>
              <a:rPr lang="en-US" sz="2100" i="1" dirty="0" smtClean="0">
                <a:latin typeface="Times New Roman" pitchFamily="18" charset="0"/>
                <a:cs typeface="Times New Roman" pitchFamily="18" charset="0"/>
              </a:rPr>
              <a:t>.</a:t>
            </a:r>
          </a:p>
          <a:p>
            <a:pPr algn="just"/>
            <a:r>
              <a:rPr lang="en-US" sz="2100" b="1" i="1" dirty="0" smtClean="0">
                <a:latin typeface="Times New Roman" pitchFamily="18" charset="0"/>
                <a:cs typeface="Times New Roman" pitchFamily="18" charset="0"/>
              </a:rPr>
              <a:t>In vitro</a:t>
            </a:r>
            <a:r>
              <a:rPr lang="en-US" sz="2100" b="1" dirty="0" smtClean="0">
                <a:latin typeface="Times New Roman" pitchFamily="18" charset="0"/>
                <a:cs typeface="Times New Roman" pitchFamily="18" charset="0"/>
              </a:rPr>
              <a:t> :</a:t>
            </a:r>
            <a:r>
              <a:rPr lang="en-US" sz="2100" dirty="0" smtClean="0">
                <a:latin typeface="Times New Roman" pitchFamily="18" charset="0"/>
                <a:cs typeface="Times New Roman" pitchFamily="18" charset="0"/>
              </a:rPr>
              <a:t> Biological </a:t>
            </a:r>
            <a:r>
              <a:rPr lang="en-US" sz="2100" dirty="0" smtClean="0">
                <a:latin typeface="Times New Roman" pitchFamily="18" charset="0"/>
                <a:cs typeface="Times New Roman" pitchFamily="18" charset="0"/>
              </a:rPr>
              <a:t>or chemical work </a:t>
            </a:r>
            <a:r>
              <a:rPr lang="en-US" sz="2100" dirty="0" smtClean="0">
                <a:latin typeface="Times New Roman" pitchFamily="18" charset="0"/>
                <a:cs typeface="Times New Roman" pitchFamily="18" charset="0"/>
              </a:rPr>
              <a:t>done in </a:t>
            </a:r>
            <a:r>
              <a:rPr lang="en-US" sz="2100" dirty="0" smtClean="0">
                <a:latin typeface="Times New Roman" pitchFamily="18" charset="0"/>
                <a:cs typeface="Times New Roman" pitchFamily="18" charset="0"/>
              </a:rPr>
              <a:t>the test </a:t>
            </a:r>
            <a:r>
              <a:rPr lang="en-US" sz="2100" dirty="0" smtClean="0">
                <a:latin typeface="Times New Roman" pitchFamily="18" charset="0"/>
                <a:cs typeface="Times New Roman" pitchFamily="18" charset="0"/>
              </a:rPr>
              <a:t>tube rather than the living system.</a:t>
            </a:r>
          </a:p>
          <a:p>
            <a:pPr algn="just"/>
            <a:endParaRPr lang="en-US" dirty="0" smtClean="0">
              <a:latin typeface="Times New Roman" pitchFamily="18" charset="0"/>
              <a:cs typeface="Times New Roman" pitchFamily="18" charset="0"/>
            </a:endParaRPr>
          </a:p>
          <a:p>
            <a:pPr>
              <a:buNone/>
            </a:pPr>
            <a:r>
              <a:rPr lang="en-US" b="1" dirty="0" smtClean="0">
                <a:solidFill>
                  <a:srgbClr val="C00000"/>
                </a:solidFill>
              </a:rPr>
              <a:t> TO BE CONTD. IN PART II……………….</a:t>
            </a:r>
          </a:p>
          <a:p>
            <a:endParaRPr lang="en-US" i="1" dirty="0">
              <a:solidFill>
                <a:srgbClr val="C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1265238"/>
          </a:xfrm>
          <a:solidFill>
            <a:srgbClr val="7030A0"/>
          </a:solidFill>
        </p:spPr>
        <p:txBody>
          <a:bodyPr/>
          <a:lstStyle/>
          <a:p>
            <a:r>
              <a:rPr lang="en-US" b="1" dirty="0" smtClean="0">
                <a:solidFill>
                  <a:schemeClr val="bg1"/>
                </a:solidFill>
              </a:rPr>
              <a:t>A</a:t>
            </a:r>
            <a:endParaRPr lang="en-US" b="1" dirty="0">
              <a:solidFill>
                <a:schemeClr val="bg1"/>
              </a:solidFill>
            </a:endParaRPr>
          </a:p>
        </p:txBody>
      </p:sp>
      <p:sp>
        <p:nvSpPr>
          <p:cNvPr id="3" name="Content Placeholder 2"/>
          <p:cNvSpPr>
            <a:spLocks noGrp="1"/>
          </p:cNvSpPr>
          <p:nvPr>
            <p:ph sz="quarter" idx="1"/>
          </p:nvPr>
        </p:nvSpPr>
        <p:spPr>
          <a:xfrm>
            <a:off x="914400" y="1447800"/>
            <a:ext cx="7772400" cy="5181600"/>
          </a:xfrm>
        </p:spPr>
        <p:txBody>
          <a:bodyPr>
            <a:normAutofit fontScale="62500" lnSpcReduction="20000"/>
          </a:bodyPr>
          <a:lstStyle/>
          <a:p>
            <a:pPr algn="just"/>
            <a:r>
              <a:rPr lang="en-US" b="1" dirty="0" smtClean="0">
                <a:latin typeface="Times New Roman" pitchFamily="18" charset="0"/>
                <a:cs typeface="Times New Roman" pitchFamily="18" charset="0"/>
              </a:rPr>
              <a:t>ALLELE</a:t>
            </a:r>
            <a:r>
              <a:rPr lang="en-US" b="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One of a pair, or series, of alternative forms of a gene that occur at a given locus in a chromosome. Alleles are symbolized with the same basic symbol (e.g., ‘D’ for tall peas and ‘d’ for dwarf). </a:t>
            </a:r>
          </a:p>
          <a:p>
            <a:pPr algn="just"/>
            <a:r>
              <a:rPr lang="en-US" b="1" dirty="0" smtClean="0">
                <a:latin typeface="Times New Roman" pitchFamily="18" charset="0"/>
                <a:cs typeface="Times New Roman" pitchFamily="18" charset="0"/>
              </a:rPr>
              <a:t>ALLOPOLYPLOID:</a:t>
            </a:r>
            <a:r>
              <a:rPr lang="en-US" dirty="0" smtClean="0">
                <a:latin typeface="Times New Roman" pitchFamily="18" charset="0"/>
                <a:cs typeface="Times New Roman" pitchFamily="18" charset="0"/>
              </a:rPr>
              <a:t> A polyploid having chromosome sets from different species. A polyploid containing genetically different chromosome sets derived from two or more species.</a:t>
            </a:r>
          </a:p>
          <a:p>
            <a:pPr algn="just"/>
            <a:r>
              <a:rPr lang="en-US" b="1" dirty="0" smtClean="0">
                <a:latin typeface="Times New Roman" pitchFamily="18" charset="0"/>
                <a:cs typeface="Times New Roman" pitchFamily="18" charset="0"/>
              </a:rPr>
              <a:t>ALLOZYGOTE:</a:t>
            </a:r>
            <a:r>
              <a:rPr lang="en-US" dirty="0" smtClean="0">
                <a:latin typeface="Times New Roman" pitchFamily="18" charset="0"/>
                <a:cs typeface="Times New Roman" pitchFamily="18" charset="0"/>
              </a:rPr>
              <a:t> A diploid individual in which the two genes of a particular locus are not identical by descent from a common ancestor.</a:t>
            </a:r>
          </a:p>
          <a:p>
            <a:pPr algn="just"/>
            <a:r>
              <a:rPr lang="en-US" b="1" dirty="0" smtClean="0">
                <a:latin typeface="Times New Roman" pitchFamily="18" charset="0"/>
                <a:cs typeface="Times New Roman" pitchFamily="18" charset="0"/>
              </a:rPr>
              <a:t>AMINO ACID: </a:t>
            </a:r>
            <a:r>
              <a:rPr lang="en-US" dirty="0" smtClean="0">
                <a:latin typeface="Times New Roman" pitchFamily="18" charset="0"/>
                <a:cs typeface="Times New Roman" pitchFamily="18" charset="0"/>
              </a:rPr>
              <a:t>Any one of a class of organic compounds containing the amino (NH2) group and carboxyl (COOH) group. Amino acids are building blocks of proteins. </a:t>
            </a:r>
            <a:r>
              <a:rPr lang="en-US" dirty="0" err="1" smtClean="0">
                <a:latin typeface="Times New Roman" pitchFamily="18" charset="0"/>
                <a:cs typeface="Times New Roman" pitchFamily="18" charset="0"/>
              </a:rPr>
              <a:t>Alanine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proline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threonine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histidine</a:t>
            </a:r>
            <a:r>
              <a:rPr lang="en-US" dirty="0" smtClean="0">
                <a:latin typeface="Times New Roman" pitchFamily="18" charset="0"/>
                <a:cs typeface="Times New Roman" pitchFamily="18" charset="0"/>
              </a:rPr>
              <a:t>, lysine, glutamine, phenylalanine, tryptophan, </a:t>
            </a:r>
            <a:r>
              <a:rPr lang="en-US" dirty="0" err="1" smtClean="0">
                <a:latin typeface="Times New Roman" pitchFamily="18" charset="0"/>
                <a:cs typeface="Times New Roman" pitchFamily="18" charset="0"/>
              </a:rPr>
              <a:t>valine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arginine</a:t>
            </a:r>
            <a:r>
              <a:rPr lang="en-US" dirty="0" smtClean="0">
                <a:latin typeface="Times New Roman" pitchFamily="18" charset="0"/>
                <a:cs typeface="Times New Roman" pitchFamily="18" charset="0"/>
              </a:rPr>
              <a:t>, tyrosine, and </a:t>
            </a:r>
            <a:r>
              <a:rPr lang="en-US" dirty="0" err="1" smtClean="0">
                <a:latin typeface="Times New Roman" pitchFamily="18" charset="0"/>
                <a:cs typeface="Times New Roman" pitchFamily="18" charset="0"/>
              </a:rPr>
              <a:t>leucine</a:t>
            </a:r>
            <a:r>
              <a:rPr lang="en-US" dirty="0" smtClean="0">
                <a:latin typeface="Times New Roman" pitchFamily="18" charset="0"/>
                <a:cs typeface="Times New Roman" pitchFamily="18" charset="0"/>
              </a:rPr>
              <a:t>  are common among amino acid.</a:t>
            </a:r>
          </a:p>
          <a:p>
            <a:pPr algn="just"/>
            <a:r>
              <a:rPr lang="en-US" b="1" dirty="0" smtClean="0">
                <a:latin typeface="Times New Roman" pitchFamily="18" charset="0"/>
                <a:cs typeface="Times New Roman" pitchFamily="18" charset="0"/>
              </a:rPr>
              <a:t>AMORPH:</a:t>
            </a:r>
            <a:r>
              <a:rPr lang="en-US" dirty="0" smtClean="0">
                <a:latin typeface="Times New Roman" pitchFamily="18" charset="0"/>
                <a:cs typeface="Times New Roman" pitchFamily="18" charset="0"/>
              </a:rPr>
              <a:t> A mutation that obliterates gene function; a null mutation. </a:t>
            </a:r>
          </a:p>
          <a:p>
            <a:pPr algn="just"/>
            <a:r>
              <a:rPr lang="en-US" b="1" dirty="0" smtClean="0">
                <a:latin typeface="Times New Roman" pitchFamily="18" charset="0"/>
                <a:cs typeface="Times New Roman" pitchFamily="18" charset="0"/>
              </a:rPr>
              <a:t>ANAPHASE:</a:t>
            </a:r>
            <a:r>
              <a:rPr lang="en-US" dirty="0" smtClean="0">
                <a:latin typeface="Times New Roman" pitchFamily="18" charset="0"/>
                <a:cs typeface="Times New Roman" pitchFamily="18" charset="0"/>
              </a:rPr>
              <a:t> The stage of mitosis or meiosis during which the daughter chromosomes pass from the equilateral plate to </a:t>
            </a:r>
            <a:r>
              <a:rPr lang="en-US" dirty="0" err="1" smtClean="0">
                <a:latin typeface="Times New Roman" pitchFamily="18" charset="0"/>
                <a:cs typeface="Times New Roman" pitchFamily="18" charset="0"/>
              </a:rPr>
              <a:t>oposite</a:t>
            </a:r>
            <a:r>
              <a:rPr lang="en-US" dirty="0" smtClean="0">
                <a:latin typeface="Times New Roman" pitchFamily="18" charset="0"/>
                <a:cs typeface="Times New Roman" pitchFamily="18" charset="0"/>
              </a:rPr>
              <a:t> poles of the cell (towards the ends of the spindle). Anaphase follows metaphase and precedes </a:t>
            </a:r>
            <a:r>
              <a:rPr lang="en-US" dirty="0" err="1" smtClean="0">
                <a:latin typeface="Times New Roman" pitchFamily="18" charset="0"/>
                <a:cs typeface="Times New Roman" pitchFamily="18" charset="0"/>
              </a:rPr>
              <a:t>telophase</a:t>
            </a:r>
            <a:r>
              <a:rPr lang="en-US" dirty="0" smtClean="0">
                <a:latin typeface="Times New Roman" pitchFamily="18" charset="0"/>
                <a:cs typeface="Times New Roman" pitchFamily="18" charset="0"/>
              </a:rPr>
              <a:t>.</a:t>
            </a:r>
          </a:p>
          <a:p>
            <a:pPr algn="just"/>
            <a:r>
              <a:rPr lang="en-US" b="1" dirty="0" smtClean="0">
                <a:latin typeface="Times New Roman" pitchFamily="18" charset="0"/>
                <a:cs typeface="Times New Roman" pitchFamily="18" charset="0"/>
              </a:rPr>
              <a:t>ANEUPLOID (HETEROPLOID): </a:t>
            </a:r>
            <a:r>
              <a:rPr lang="en-US" dirty="0" smtClean="0">
                <a:latin typeface="Times New Roman" pitchFamily="18" charset="0"/>
                <a:cs typeface="Times New Roman" pitchFamily="18" charset="0"/>
              </a:rPr>
              <a:t>An organism or cell having a chromosome number that is not an exact multiple of the </a:t>
            </a:r>
            <a:r>
              <a:rPr lang="en-US" dirty="0" err="1" smtClean="0">
                <a:latin typeface="Times New Roman" pitchFamily="18" charset="0"/>
                <a:cs typeface="Times New Roman" pitchFamily="18" charset="0"/>
              </a:rPr>
              <a:t>monoploid</a:t>
            </a:r>
            <a:r>
              <a:rPr lang="en-US" dirty="0" smtClean="0">
                <a:latin typeface="Times New Roman" pitchFamily="18" charset="0"/>
                <a:cs typeface="Times New Roman" pitchFamily="18" charset="0"/>
              </a:rPr>
              <a:t> (</a:t>
            </a:r>
            <a:r>
              <a:rPr lang="en-US" dirty="0" smtClean="0">
                <a:latin typeface="Monotype Corsiva" pitchFamily="66" charset="0"/>
                <a:cs typeface="Times New Roman" pitchFamily="18" charset="0"/>
              </a:rPr>
              <a:t>n</a:t>
            </a:r>
            <a:r>
              <a:rPr lang="en-US" dirty="0" smtClean="0">
                <a:latin typeface="Times New Roman" pitchFamily="18" charset="0"/>
                <a:cs typeface="Times New Roman" pitchFamily="18" charset="0"/>
              </a:rPr>
              <a:t> ) with one genome, that is, a </a:t>
            </a:r>
            <a:r>
              <a:rPr lang="en-US" dirty="0" err="1" smtClean="0">
                <a:latin typeface="Times New Roman" pitchFamily="18" charset="0"/>
                <a:cs typeface="Times New Roman" pitchFamily="18" charset="0"/>
              </a:rPr>
              <a:t>hyperploid</a:t>
            </a:r>
            <a:r>
              <a:rPr lang="en-US" dirty="0" smtClean="0">
                <a:latin typeface="Times New Roman" pitchFamily="18" charset="0"/>
                <a:cs typeface="Times New Roman" pitchFamily="18" charset="0"/>
              </a:rPr>
              <a:t> has a higher number(e.g., 2</a:t>
            </a:r>
            <a:r>
              <a:rPr lang="en-US" dirty="0" smtClean="0">
                <a:latin typeface="Monotype Corsiva" pitchFamily="66" charset="0"/>
                <a:cs typeface="Times New Roman" pitchFamily="18" charset="0"/>
              </a:rPr>
              <a:t>n</a:t>
            </a:r>
            <a:r>
              <a:rPr lang="en-US" dirty="0" smtClean="0">
                <a:latin typeface="Times New Roman" pitchFamily="18" charset="0"/>
                <a:cs typeface="Times New Roman" pitchFamily="18" charset="0"/>
              </a:rPr>
              <a:t>+1) and a </a:t>
            </a:r>
            <a:r>
              <a:rPr lang="en-US" dirty="0" err="1" smtClean="0">
                <a:latin typeface="Times New Roman" pitchFamily="18" charset="0"/>
                <a:cs typeface="Times New Roman" pitchFamily="18" charset="0"/>
              </a:rPr>
              <a:t>hypoploid</a:t>
            </a:r>
            <a:r>
              <a:rPr lang="en-US" dirty="0" smtClean="0">
                <a:latin typeface="Times New Roman" pitchFamily="18" charset="0"/>
                <a:cs typeface="Times New Roman" pitchFamily="18" charset="0"/>
              </a:rPr>
              <a:t>  has a lower number (e.g., 2</a:t>
            </a:r>
            <a:r>
              <a:rPr lang="en-US" dirty="0" smtClean="0">
                <a:latin typeface="Monotype Corsiva" pitchFamily="66" charset="0"/>
                <a:cs typeface="Times New Roman" pitchFamily="18" charset="0"/>
              </a:rPr>
              <a:t>n</a:t>
            </a:r>
            <a:r>
              <a:rPr lang="en-US" dirty="0" smtClean="0">
                <a:latin typeface="Times New Roman" pitchFamily="18" charset="0"/>
                <a:cs typeface="Times New Roman" pitchFamily="18" charset="0"/>
              </a:rPr>
              <a:t>-1). Also applied to cases where part of a chromosome is duplicated or deficient.</a:t>
            </a:r>
            <a:endParaRPr lang="en-US"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US" b="1" dirty="0" smtClean="0">
                <a:solidFill>
                  <a:schemeClr val="bg1"/>
                </a:solidFill>
              </a:rPr>
              <a:t>B</a:t>
            </a:r>
            <a:endParaRPr lang="en-US" b="1" dirty="0">
              <a:solidFill>
                <a:schemeClr val="bg1"/>
              </a:solidFill>
            </a:endParaRPr>
          </a:p>
        </p:txBody>
      </p:sp>
      <p:sp>
        <p:nvSpPr>
          <p:cNvPr id="3" name="Content Placeholder 2"/>
          <p:cNvSpPr>
            <a:spLocks noGrp="1"/>
          </p:cNvSpPr>
          <p:nvPr>
            <p:ph sz="quarter" idx="1"/>
          </p:nvPr>
        </p:nvSpPr>
        <p:spPr/>
        <p:txBody>
          <a:bodyPr>
            <a:normAutofit fontScale="62500" lnSpcReduction="20000"/>
          </a:bodyPr>
          <a:lstStyle/>
          <a:p>
            <a:r>
              <a:rPr lang="en-US" b="1" dirty="0" smtClean="0">
                <a:latin typeface="Times New Roman" pitchFamily="18" charset="0"/>
                <a:cs typeface="Times New Roman" pitchFamily="18" charset="0"/>
              </a:rPr>
              <a:t>BACKCROSS: </a:t>
            </a:r>
            <a:r>
              <a:rPr lang="en-US" dirty="0" smtClean="0">
                <a:latin typeface="Times New Roman" pitchFamily="18" charset="0"/>
                <a:cs typeface="Times New Roman" pitchFamily="18" charset="0"/>
              </a:rPr>
              <a:t>The cross of an F1 hybrid to one of the parental types. The offspring of such a cross are referred to as the backcross progeny.</a:t>
            </a:r>
          </a:p>
          <a:p>
            <a:r>
              <a:rPr lang="en-US" b="1" dirty="0" smtClean="0">
                <a:latin typeface="Times New Roman" pitchFamily="18" charset="0"/>
                <a:cs typeface="Times New Roman" pitchFamily="18" charset="0"/>
              </a:rPr>
              <a:t>BALANCED LETHAL:</a:t>
            </a:r>
            <a:r>
              <a:rPr lang="en-US" dirty="0" smtClean="0">
                <a:latin typeface="Times New Roman" pitchFamily="18" charset="0"/>
                <a:cs typeface="Times New Roman" pitchFamily="18" charset="0"/>
              </a:rPr>
              <a:t> Lethal mutations in different genes on the same pair of chromosomes that remain in repulsion because of close linkage or crossover suppression. In a closed population, only the </a:t>
            </a:r>
            <a:r>
              <a:rPr lang="en-US" dirty="0" smtClean="0">
                <a:latin typeface="Monotype Corsiva" pitchFamily="66" charset="0"/>
                <a:cs typeface="Times New Roman" pitchFamily="18" charset="0"/>
              </a:rPr>
              <a:t>trans</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heterozygotes</a:t>
            </a:r>
            <a:r>
              <a:rPr lang="en-US" dirty="0" smtClean="0">
                <a:latin typeface="Times New Roman" pitchFamily="18" charset="0"/>
                <a:cs typeface="Times New Roman" pitchFamily="18" charset="0"/>
              </a:rPr>
              <a:t> (</a:t>
            </a:r>
            <a:r>
              <a:rPr lang="en-US" dirty="0" smtClean="0">
                <a:latin typeface="Monotype Corsiva" pitchFamily="66" charset="0"/>
                <a:cs typeface="Times New Roman" pitchFamily="18" charset="0"/>
              </a:rPr>
              <a:t>l</a:t>
            </a:r>
            <a:r>
              <a:rPr lang="en-US" dirty="0" smtClean="0">
                <a:latin typeface="Times New Roman" pitchFamily="18" charset="0"/>
                <a:cs typeface="Times New Roman" pitchFamily="18" charset="0"/>
              </a:rPr>
              <a:t>1+/</a:t>
            </a:r>
            <a:r>
              <a:rPr lang="en-US" dirty="0" smtClean="0">
                <a:latin typeface="Monotype Corsiva" pitchFamily="66" charset="0"/>
                <a:cs typeface="Times New Roman" pitchFamily="18" charset="0"/>
              </a:rPr>
              <a:t>l</a:t>
            </a:r>
            <a:r>
              <a:rPr lang="en-US" dirty="0" smtClean="0">
                <a:latin typeface="Times New Roman" pitchFamily="18" charset="0"/>
                <a:cs typeface="Times New Roman" pitchFamily="18" charset="0"/>
              </a:rPr>
              <a:t>2) for the lethal mutation survive.</a:t>
            </a:r>
          </a:p>
          <a:p>
            <a:r>
              <a:rPr lang="en-US" b="1" dirty="0" smtClean="0">
                <a:latin typeface="Times New Roman" pitchFamily="18" charset="0"/>
                <a:cs typeface="Times New Roman" pitchFamily="18" charset="0"/>
              </a:rPr>
              <a:t>BALANCED POLYMORPHISM:</a:t>
            </a:r>
            <a:r>
              <a:rPr lang="en-US" dirty="0" smtClean="0">
                <a:latin typeface="Times New Roman" pitchFamily="18" charset="0"/>
                <a:cs typeface="Times New Roman" pitchFamily="18" charset="0"/>
              </a:rPr>
              <a:t> Two or more types of individuals maintained in the same breeding population.</a:t>
            </a:r>
          </a:p>
          <a:p>
            <a:r>
              <a:rPr lang="en-US" b="1" dirty="0" smtClean="0">
                <a:latin typeface="Times New Roman" pitchFamily="18" charset="0"/>
                <a:cs typeface="Times New Roman" pitchFamily="18" charset="0"/>
              </a:rPr>
              <a:t>BARR BODY: </a:t>
            </a:r>
            <a:r>
              <a:rPr lang="en-US" dirty="0" smtClean="0">
                <a:latin typeface="Times New Roman" pitchFamily="18" charset="0"/>
                <a:cs typeface="Times New Roman" pitchFamily="18" charset="0"/>
              </a:rPr>
              <a:t>A condensed mass of chromatin </a:t>
            </a:r>
            <a:r>
              <a:rPr lang="en-US" dirty="0" smtClean="0">
                <a:latin typeface="Times New Roman" pitchFamily="18" charset="0"/>
                <a:cs typeface="Times New Roman" pitchFamily="18" charset="0"/>
              </a:rPr>
              <a:t>found </a:t>
            </a:r>
            <a:r>
              <a:rPr lang="en-US" dirty="0" smtClean="0">
                <a:latin typeface="Times New Roman" pitchFamily="18" charset="0"/>
                <a:cs typeface="Times New Roman" pitchFamily="18" charset="0"/>
              </a:rPr>
              <a:t>in the nuclei of the placenta mammals that contains one or more X chromosomes. Named for its discover Murray Barr.</a:t>
            </a:r>
          </a:p>
          <a:p>
            <a:r>
              <a:rPr lang="en-US" b="1" dirty="0" smtClean="0">
                <a:latin typeface="Times New Roman" pitchFamily="18" charset="0"/>
                <a:cs typeface="Times New Roman" pitchFamily="18" charset="0"/>
              </a:rPr>
              <a:t>BINOMIAL-EXPANSION</a:t>
            </a:r>
            <a:r>
              <a:rPr lang="en-US" b="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Exponential multiplication of an expression consisting of two terms connected by a plus (+) or a (-) sign, such as (</a:t>
            </a:r>
            <a:r>
              <a:rPr lang="en-US" dirty="0" err="1" smtClean="0">
                <a:latin typeface="Times New Roman" pitchFamily="18" charset="0"/>
                <a:cs typeface="Times New Roman" pitchFamily="18" charset="0"/>
              </a:rPr>
              <a:t>a+b</a:t>
            </a:r>
            <a:r>
              <a:rPr lang="en-US" dirty="0" smtClean="0">
                <a:latin typeface="Times New Roman" pitchFamily="18" charset="0"/>
                <a:cs typeface="Times New Roman" pitchFamily="18" charset="0"/>
              </a:rPr>
              <a:t>)^n.</a:t>
            </a:r>
          </a:p>
          <a:p>
            <a:r>
              <a:rPr lang="en-US" b="1" dirty="0" smtClean="0">
                <a:latin typeface="Times New Roman" pitchFamily="18" charset="0"/>
                <a:cs typeface="Times New Roman" pitchFamily="18" charset="0"/>
              </a:rPr>
              <a:t>BIOMETRY:</a:t>
            </a:r>
            <a:r>
              <a:rPr lang="en-US" dirty="0" smtClean="0">
                <a:latin typeface="Times New Roman" pitchFamily="18" charset="0"/>
                <a:cs typeface="Times New Roman" pitchFamily="18" charset="0"/>
              </a:rPr>
              <a:t> Application of statistical methods to the study of biological problems.</a:t>
            </a:r>
          </a:p>
          <a:p>
            <a:r>
              <a:rPr lang="en-US" b="1" dirty="0" smtClean="0">
                <a:latin typeface="Times New Roman" pitchFamily="18" charset="0"/>
                <a:cs typeface="Times New Roman" pitchFamily="18" charset="0"/>
              </a:rPr>
              <a:t>BIOTYPE: </a:t>
            </a:r>
            <a:r>
              <a:rPr lang="en-US" dirty="0" smtClean="0">
                <a:latin typeface="Times New Roman" pitchFamily="18" charset="0"/>
                <a:cs typeface="Times New Roman" pitchFamily="18" charset="0"/>
              </a:rPr>
              <a:t>Distinct physiology race or strain within morphological species. A population of individuals with identical genetic constitution. A biotype may be made up of </a:t>
            </a:r>
            <a:r>
              <a:rPr lang="en-US" dirty="0" err="1" smtClean="0">
                <a:latin typeface="Times New Roman" pitchFamily="18" charset="0"/>
                <a:cs typeface="Times New Roman" pitchFamily="18" charset="0"/>
              </a:rPr>
              <a:t>homozygotes</a:t>
            </a:r>
            <a:r>
              <a:rPr lang="en-US" dirty="0" smtClean="0">
                <a:latin typeface="Times New Roman" pitchFamily="18" charset="0"/>
                <a:cs typeface="Times New Roman" pitchFamily="18" charset="0"/>
              </a:rPr>
              <a:t> or </a:t>
            </a:r>
            <a:r>
              <a:rPr lang="en-US" dirty="0" err="1" smtClean="0">
                <a:latin typeface="Times New Roman" pitchFamily="18" charset="0"/>
                <a:cs typeface="Times New Roman" pitchFamily="18" charset="0"/>
              </a:rPr>
              <a:t>heterozygotes</a:t>
            </a:r>
            <a:r>
              <a:rPr lang="en-US" dirty="0" smtClean="0">
                <a:latin typeface="Times New Roman" pitchFamily="18" charset="0"/>
                <a:cs typeface="Times New Roman" pitchFamily="18" charset="0"/>
              </a:rPr>
              <a:t>, of which only the former would be expected to breed true.</a:t>
            </a:r>
          </a:p>
          <a:p>
            <a:pPr>
              <a:buNone/>
            </a:pPr>
            <a:r>
              <a:rPr lang="en-US" dirty="0" smtClean="0">
                <a:latin typeface="Times New Roman" pitchFamily="18" charset="0"/>
                <a:cs typeface="Times New Roman" pitchFamily="18" charset="0"/>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US" dirty="0" smtClean="0">
                <a:solidFill>
                  <a:schemeClr val="bg1"/>
                </a:solidFill>
                <a:latin typeface="Times New Roman" pitchFamily="18" charset="0"/>
                <a:cs typeface="Times New Roman" pitchFamily="18" charset="0"/>
              </a:rPr>
              <a:t>B &amp; C</a:t>
            </a:r>
            <a:endParaRPr lang="en-US" dirty="0">
              <a:solidFill>
                <a:schemeClr val="bg1"/>
              </a:solidFill>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fontScale="70000" lnSpcReduction="20000"/>
          </a:bodyPr>
          <a:lstStyle/>
          <a:p>
            <a:r>
              <a:rPr lang="en-US" b="1" dirty="0" smtClean="0">
                <a:latin typeface="Times New Roman" pitchFamily="18" charset="0"/>
                <a:cs typeface="Times New Roman" pitchFamily="18" charset="0"/>
              </a:rPr>
              <a:t>BIPARTITE:</a:t>
            </a:r>
            <a:r>
              <a:rPr lang="en-US" dirty="0" smtClean="0">
                <a:latin typeface="Times New Roman" pitchFamily="18" charset="0"/>
                <a:cs typeface="Times New Roman" pitchFamily="18" charset="0"/>
              </a:rPr>
              <a:t> Consisting of the two identifiable parts.</a:t>
            </a:r>
          </a:p>
          <a:p>
            <a:r>
              <a:rPr lang="en-US" b="1" dirty="0" smtClean="0">
                <a:latin typeface="Times New Roman" pitchFamily="18" charset="0"/>
                <a:cs typeface="Times New Roman" pitchFamily="18" charset="0"/>
              </a:rPr>
              <a:t>BIVALENT:</a:t>
            </a:r>
            <a:r>
              <a:rPr lang="en-US" dirty="0" smtClean="0">
                <a:latin typeface="Times New Roman" pitchFamily="18" charset="0"/>
                <a:cs typeface="Times New Roman" pitchFamily="18" charset="0"/>
              </a:rPr>
              <a:t> A pair of synapsed or associated homologous chromosomes that have undergone the duplication process to form a group of four chromatids.</a:t>
            </a:r>
          </a:p>
          <a:p>
            <a:r>
              <a:rPr lang="en-US" b="1" dirty="0" smtClean="0">
                <a:latin typeface="Times New Roman" pitchFamily="18" charset="0"/>
                <a:cs typeface="Times New Roman" pitchFamily="18" charset="0"/>
              </a:rPr>
              <a:t>BROAD-SENSE HERITABILITY:</a:t>
            </a:r>
            <a:r>
              <a:rPr lang="en-US" dirty="0" smtClean="0">
                <a:latin typeface="Times New Roman" pitchFamily="18" charset="0"/>
                <a:cs typeface="Times New Roman" pitchFamily="18" charset="0"/>
              </a:rPr>
              <a:t> In quantitative genetics, the proportion of the total phenotypic variance that is the genotypic variance. </a:t>
            </a:r>
          </a:p>
          <a:p>
            <a:r>
              <a:rPr lang="en-US" b="1" dirty="0" smtClean="0">
                <a:latin typeface="Times New Roman" pitchFamily="18" charset="0"/>
                <a:cs typeface="Times New Roman" pitchFamily="18" charset="0"/>
              </a:rPr>
              <a:t>CHROMATID:</a:t>
            </a:r>
            <a:r>
              <a:rPr lang="en-US" dirty="0" smtClean="0">
                <a:latin typeface="Times New Roman" pitchFamily="18" charset="0"/>
                <a:cs typeface="Times New Roman" pitchFamily="18" charset="0"/>
              </a:rPr>
              <a:t> In mitosis or meiosis, one of the two identical strands resulting from self-duplication of a chromosome.</a:t>
            </a:r>
          </a:p>
          <a:p>
            <a:r>
              <a:rPr lang="en-US" b="1" dirty="0" smtClean="0">
                <a:latin typeface="Times New Roman" pitchFamily="18" charset="0"/>
                <a:cs typeface="Times New Roman" pitchFamily="18" charset="0"/>
              </a:rPr>
              <a:t>CHROMATIN:</a:t>
            </a:r>
            <a:r>
              <a:rPr lang="en-US" dirty="0" smtClean="0">
                <a:latin typeface="Times New Roman" pitchFamily="18" charset="0"/>
                <a:cs typeface="Times New Roman" pitchFamily="18" charset="0"/>
              </a:rPr>
              <a:t> The </a:t>
            </a:r>
            <a:r>
              <a:rPr lang="en-US" dirty="0" smtClean="0">
                <a:latin typeface="Times New Roman" pitchFamily="18" charset="0"/>
                <a:cs typeface="Times New Roman" pitchFamily="18" charset="0"/>
              </a:rPr>
              <a:t>deoxyribonucleohistone </a:t>
            </a:r>
            <a:r>
              <a:rPr lang="en-US" dirty="0" smtClean="0">
                <a:latin typeface="Times New Roman" pitchFamily="18" charset="0"/>
                <a:cs typeface="Times New Roman" pitchFamily="18" charset="0"/>
              </a:rPr>
              <a:t>in a chromosome; originally named after the readiness with which it stain with certain dyes.(chromaticity)</a:t>
            </a:r>
          </a:p>
          <a:p>
            <a:r>
              <a:rPr lang="en-US" b="1" dirty="0" smtClean="0">
                <a:latin typeface="Times New Roman" pitchFamily="18" charset="0"/>
                <a:cs typeface="Times New Roman" pitchFamily="18" charset="0"/>
              </a:rPr>
              <a:t>CHROMOCENTER</a:t>
            </a:r>
            <a:r>
              <a:rPr lang="en-US" b="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Body produced by fusion of the heterochromatic regions of  chromosomes in the polytene tissues (e.g., the salivary glands) of certain Diptera.</a:t>
            </a:r>
          </a:p>
          <a:p>
            <a:r>
              <a:rPr lang="en-US" b="1" dirty="0" smtClean="0">
                <a:latin typeface="Times New Roman" pitchFamily="18" charset="0"/>
                <a:cs typeface="Times New Roman" pitchFamily="18" charset="0"/>
              </a:rPr>
              <a:t>CHROMOMERES:</a:t>
            </a:r>
            <a:r>
              <a:rPr lang="en-US" dirty="0" smtClean="0">
                <a:latin typeface="Times New Roman" pitchFamily="18" charset="0"/>
                <a:cs typeface="Times New Roman" pitchFamily="18" charset="0"/>
              </a:rPr>
              <a:t> Small bodies, described by J. Belling, that are identified by their characteristic size and linear arrangement along a chromosome.</a:t>
            </a:r>
          </a:p>
          <a:p>
            <a:r>
              <a:rPr lang="en-US" b="1" dirty="0" smtClean="0">
                <a:latin typeface="Times New Roman" pitchFamily="18" charset="0"/>
                <a:cs typeface="Times New Roman" pitchFamily="18" charset="0"/>
              </a:rPr>
              <a:t>CHROMOSOME ABERRATION:</a:t>
            </a:r>
            <a:r>
              <a:rPr lang="en-US" dirty="0" smtClean="0">
                <a:latin typeface="Times New Roman" pitchFamily="18" charset="0"/>
                <a:cs typeface="Times New Roman" pitchFamily="18" charset="0"/>
              </a:rPr>
              <a:t> Abnormal structure or number of chromosomes; includes deficiency, duplication, inversion, translocation, aneuploidy, polyploidy, or any other change from normal </a:t>
            </a:r>
            <a:r>
              <a:rPr lang="en-US" dirty="0" smtClean="0">
                <a:latin typeface="Times New Roman" pitchFamily="18" charset="0"/>
                <a:cs typeface="Times New Roman" pitchFamily="18" charset="0"/>
              </a:rPr>
              <a:t>pattern.</a:t>
            </a:r>
            <a:endParaRPr lang="en-US" dirty="0" smtClean="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US" b="1" dirty="0" smtClean="0">
                <a:solidFill>
                  <a:schemeClr val="bg1"/>
                </a:solidFill>
                <a:latin typeface="Times New Roman" pitchFamily="18" charset="0"/>
                <a:cs typeface="Times New Roman" pitchFamily="18" charset="0"/>
              </a:rPr>
              <a:t>C</a:t>
            </a:r>
            <a:endParaRPr lang="en-US" b="1" dirty="0">
              <a:solidFill>
                <a:schemeClr val="bg1"/>
              </a:solidFill>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fontScale="62500" lnSpcReduction="20000"/>
          </a:bodyPr>
          <a:lstStyle/>
          <a:p>
            <a:r>
              <a:rPr lang="en-US" b="1" dirty="0" smtClean="0">
                <a:latin typeface="Times New Roman" pitchFamily="18" charset="0"/>
                <a:cs typeface="Times New Roman" pitchFamily="18" charset="0"/>
              </a:rPr>
              <a:t>CHROMOSOME BANDING:</a:t>
            </a:r>
            <a:r>
              <a:rPr lang="en-US" dirty="0" smtClean="0">
                <a:latin typeface="Times New Roman" pitchFamily="18" charset="0"/>
                <a:cs typeface="Times New Roman" pitchFamily="18" charset="0"/>
              </a:rPr>
              <a:t> Staining of chromosomes in such a way that light and dark areas occur along the length of the chromosomes. Lateral comparison identify pairs.  Each human chromosome can be  indentified by its banding pattern. </a:t>
            </a:r>
          </a:p>
          <a:p>
            <a:r>
              <a:rPr lang="en-US" b="1" dirty="0" smtClean="0">
                <a:latin typeface="Times New Roman" pitchFamily="18" charset="0"/>
                <a:cs typeface="Times New Roman" pitchFamily="18" charset="0"/>
              </a:rPr>
              <a:t>CHROMOSOMES: </a:t>
            </a:r>
            <a:r>
              <a:rPr lang="en-US" dirty="0" smtClean="0">
                <a:latin typeface="Times New Roman" pitchFamily="18" charset="0"/>
                <a:cs typeface="Times New Roman" pitchFamily="18" charset="0"/>
              </a:rPr>
              <a:t>Darkly staining nucleoprotein bodies that are observed in cells during division. Each chromosome carries a linear array of genes.</a:t>
            </a:r>
          </a:p>
          <a:p>
            <a:r>
              <a:rPr lang="en-US" b="1" dirty="0" smtClean="0">
                <a:latin typeface="Times New Roman" pitchFamily="18" charset="0"/>
                <a:cs typeface="Times New Roman" pitchFamily="18" charset="0"/>
              </a:rPr>
              <a:t>CISTRON:</a:t>
            </a:r>
            <a:r>
              <a:rPr lang="en-US" dirty="0" smtClean="0">
                <a:latin typeface="Times New Roman" pitchFamily="18" charset="0"/>
                <a:cs typeface="Times New Roman" pitchFamily="18" charset="0"/>
              </a:rPr>
              <a:t> A unit of function in DNA. One DNA </a:t>
            </a:r>
            <a:r>
              <a:rPr lang="en-US" dirty="0" err="1" smtClean="0">
                <a:latin typeface="Times New Roman" pitchFamily="18" charset="0"/>
                <a:cs typeface="Times New Roman" pitchFamily="18" charset="0"/>
              </a:rPr>
              <a:t>cistron</a:t>
            </a:r>
            <a:r>
              <a:rPr lang="en-US" dirty="0" smtClean="0">
                <a:latin typeface="Times New Roman" pitchFamily="18" charset="0"/>
                <a:cs typeface="Times New Roman" pitchFamily="18" charset="0"/>
              </a:rPr>
              <a:t> specifies one polypeptide chain in protein synthesis.</a:t>
            </a:r>
          </a:p>
          <a:p>
            <a:r>
              <a:rPr lang="en-US" b="1" dirty="0" smtClean="0">
                <a:latin typeface="Times New Roman" pitchFamily="18" charset="0"/>
                <a:cs typeface="Times New Roman" pitchFamily="18" charset="0"/>
              </a:rPr>
              <a:t>CODON:</a:t>
            </a:r>
            <a:r>
              <a:rPr lang="en-US" dirty="0" smtClean="0">
                <a:latin typeface="Times New Roman" pitchFamily="18" charset="0"/>
                <a:cs typeface="Times New Roman" pitchFamily="18" charset="0"/>
              </a:rPr>
              <a:t> A set of three adjacent nucleotide in an mRNA molecule that specifies the incorporation of an amino acid into a polypeptide chain or that signals the end of polypeptide synthesis. Codons with the latter function are called termination codons.</a:t>
            </a:r>
          </a:p>
          <a:p>
            <a:r>
              <a:rPr lang="en-US" b="1" dirty="0" smtClean="0">
                <a:latin typeface="Times New Roman" pitchFamily="18" charset="0"/>
                <a:cs typeface="Times New Roman" pitchFamily="18" charset="0"/>
              </a:rPr>
              <a:t>COINTEGRATE:</a:t>
            </a:r>
            <a:r>
              <a:rPr lang="en-US" dirty="0" smtClean="0">
                <a:latin typeface="Times New Roman" pitchFamily="18" charset="0"/>
                <a:cs typeface="Times New Roman" pitchFamily="18" charset="0"/>
              </a:rPr>
              <a:t> A DNA molecule formed by the fusion of two different DNA molecules, usually mediated by a transposable element.</a:t>
            </a:r>
          </a:p>
          <a:p>
            <a:r>
              <a:rPr lang="en-US" b="1" dirty="0" smtClean="0">
                <a:latin typeface="Times New Roman" pitchFamily="18" charset="0"/>
                <a:cs typeface="Times New Roman" pitchFamily="18" charset="0"/>
              </a:rPr>
              <a:t>COLCHICINE:</a:t>
            </a:r>
            <a:r>
              <a:rPr lang="en-US" dirty="0" smtClean="0">
                <a:latin typeface="Times New Roman" pitchFamily="18" charset="0"/>
                <a:cs typeface="Times New Roman" pitchFamily="18" charset="0"/>
              </a:rPr>
              <a:t> An alkaloid derived from the autumn crocus that is used as an agent to arrest spindle formation and interrupt mitosis.</a:t>
            </a:r>
          </a:p>
          <a:p>
            <a:r>
              <a:rPr lang="en-US" b="1" dirty="0" smtClean="0">
                <a:latin typeface="Times New Roman" pitchFamily="18" charset="0"/>
                <a:cs typeface="Times New Roman" pitchFamily="18" charset="0"/>
              </a:rPr>
              <a:t>COMPETENCE:</a:t>
            </a:r>
            <a:r>
              <a:rPr lang="en-US" dirty="0" smtClean="0">
                <a:latin typeface="Times New Roman" pitchFamily="18" charset="0"/>
                <a:cs typeface="Times New Roman" pitchFamily="18" charset="0"/>
              </a:rPr>
              <a:t> Ability of a bacterial cell to incorporate DNA and become genetically transfo</a:t>
            </a:r>
            <a:r>
              <a:rPr lang="en-US" dirty="0" smtClean="0"/>
              <a:t>rmed.  </a:t>
            </a:r>
          </a:p>
          <a:p>
            <a:r>
              <a:rPr lang="en-US" b="1" dirty="0" smtClean="0">
                <a:latin typeface="Times New Roman" pitchFamily="18" charset="0"/>
                <a:cs typeface="Times New Roman" pitchFamily="18" charset="0"/>
              </a:rPr>
              <a:t>CONTROLLING ELEMENT</a:t>
            </a:r>
            <a:r>
              <a:rPr lang="en-US" b="1" dirty="0" smtClean="0"/>
              <a:t>:</a:t>
            </a:r>
            <a:r>
              <a:rPr lang="en-US" dirty="0" smtClean="0"/>
              <a:t>  </a:t>
            </a:r>
            <a:r>
              <a:rPr lang="en-US" dirty="0" smtClean="0">
                <a:latin typeface="Times New Roman" pitchFamily="18" charset="0"/>
                <a:cs typeface="Times New Roman" pitchFamily="18" charset="0"/>
              </a:rPr>
              <a:t>In maize, a transposable</a:t>
            </a:r>
            <a:r>
              <a:rPr lang="en-US" dirty="0" smtClean="0"/>
              <a:t> </a:t>
            </a:r>
            <a:r>
              <a:rPr lang="en-US" dirty="0" smtClean="0">
                <a:latin typeface="Times New Roman" pitchFamily="18" charset="0"/>
                <a:cs typeface="Times New Roman" pitchFamily="18" charset="0"/>
              </a:rPr>
              <a:t>element such as a </a:t>
            </a:r>
            <a:r>
              <a:rPr lang="en-US" i="1" dirty="0" smtClean="0">
                <a:latin typeface="Times New Roman" pitchFamily="18" charset="0"/>
                <a:cs typeface="Times New Roman" pitchFamily="18" charset="0"/>
              </a:rPr>
              <a:t>Ac</a:t>
            </a:r>
            <a:r>
              <a:rPr lang="en-US" dirty="0" smtClean="0">
                <a:latin typeface="Times New Roman" pitchFamily="18" charset="0"/>
                <a:cs typeface="Times New Roman" pitchFamily="18" charset="0"/>
              </a:rPr>
              <a:t> or </a:t>
            </a:r>
            <a:r>
              <a:rPr lang="en-US" i="1" dirty="0" smtClean="0">
                <a:latin typeface="Times New Roman" pitchFamily="18" charset="0"/>
                <a:cs typeface="Times New Roman" pitchFamily="18" charset="0"/>
              </a:rPr>
              <a:t>Ds</a:t>
            </a:r>
            <a:r>
              <a:rPr lang="en-US" dirty="0" smtClean="0">
                <a:latin typeface="Times New Roman" pitchFamily="18" charset="0"/>
                <a:cs typeface="Times New Roman" pitchFamily="18" charset="0"/>
              </a:rPr>
              <a:t> that is capable of influencing the expression of a nearby  gene. </a:t>
            </a:r>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US" b="1" dirty="0" smtClean="0">
                <a:solidFill>
                  <a:schemeClr val="bg1"/>
                </a:solidFill>
                <a:latin typeface="Times New Roman" pitchFamily="18" charset="0"/>
                <a:cs typeface="Times New Roman" pitchFamily="18" charset="0"/>
              </a:rPr>
              <a:t>C &amp; D</a:t>
            </a:r>
            <a:endParaRPr lang="en-US" b="1" dirty="0">
              <a:solidFill>
                <a:schemeClr val="bg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914400" y="1447800"/>
            <a:ext cx="7772400" cy="5105400"/>
          </a:xfrm>
        </p:spPr>
        <p:txBody>
          <a:bodyPr>
            <a:normAutofit fontScale="92500" lnSpcReduction="10000"/>
          </a:bodyPr>
          <a:lstStyle/>
          <a:p>
            <a:r>
              <a:rPr lang="en-US" sz="1600" b="1" dirty="0" smtClean="0">
                <a:latin typeface="Times New Roman" pitchFamily="18" charset="0"/>
                <a:cs typeface="Times New Roman" pitchFamily="18" charset="0"/>
              </a:rPr>
              <a:t>COUPLING: </a:t>
            </a:r>
            <a:r>
              <a:rPr lang="en-US" sz="1600" dirty="0" smtClean="0">
                <a:latin typeface="Times New Roman" pitchFamily="18" charset="0"/>
                <a:cs typeface="Times New Roman" pitchFamily="18" charset="0"/>
              </a:rPr>
              <a:t>The condition in which a double </a:t>
            </a:r>
            <a:r>
              <a:rPr lang="en-US" sz="1600" dirty="0" err="1" smtClean="0">
                <a:latin typeface="Times New Roman" pitchFamily="18" charset="0"/>
                <a:cs typeface="Times New Roman" pitchFamily="18" charset="0"/>
              </a:rPr>
              <a:t>hetrozygote</a:t>
            </a:r>
            <a:r>
              <a:rPr lang="en-US" sz="1600" dirty="0" smtClean="0">
                <a:latin typeface="Times New Roman" pitchFamily="18" charset="0"/>
                <a:cs typeface="Times New Roman" pitchFamily="18" charset="0"/>
              </a:rPr>
              <a:t> has received two linked mutations from one each parent and their wild-type alleles from the other </a:t>
            </a:r>
            <a:r>
              <a:rPr lang="en-US" sz="1600" dirty="0" err="1" smtClean="0">
                <a:latin typeface="Times New Roman" pitchFamily="18" charset="0"/>
                <a:cs typeface="Times New Roman" pitchFamily="18" charset="0"/>
              </a:rPr>
              <a:t>parent.eg.,a</a:t>
            </a:r>
            <a:r>
              <a:rPr lang="en-US" sz="1600" dirty="0" smtClean="0">
                <a:latin typeface="Times New Roman" pitchFamily="18" charset="0"/>
                <a:cs typeface="Times New Roman" pitchFamily="18" charset="0"/>
              </a:rPr>
              <a:t> </a:t>
            </a:r>
            <a:r>
              <a:rPr lang="en-US" sz="1600" i="1" dirty="0" smtClean="0">
                <a:latin typeface="Times New Roman" pitchFamily="18" charset="0"/>
                <a:cs typeface="Times New Roman" pitchFamily="18" charset="0"/>
              </a:rPr>
              <a:t>b/a b </a:t>
            </a:r>
            <a:r>
              <a:rPr lang="en-US" sz="1600" i="1" dirty="0" smtClean="0">
                <a:latin typeface="Arial" pitchFamily="34" charset="0"/>
                <a:cs typeface="Arial" pitchFamily="34" charset="0"/>
              </a:rPr>
              <a:t>x</a:t>
            </a:r>
            <a:r>
              <a:rPr lang="en-US" sz="1600" i="1"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produced </a:t>
            </a:r>
            <a:r>
              <a:rPr lang="en-US" sz="1600" dirty="0" err="1" smtClean="0">
                <a:latin typeface="Times New Roman" pitchFamily="18" charset="0"/>
                <a:cs typeface="Times New Roman" pitchFamily="18" charset="0"/>
              </a:rPr>
              <a:t>a</a:t>
            </a:r>
            <a:r>
              <a:rPr lang="en-US" sz="1600" i="1" dirty="0" err="1" smtClean="0">
                <a:latin typeface="Times New Roman" pitchFamily="18" charset="0"/>
                <a:cs typeface="Times New Roman" pitchFamily="18" charset="0"/>
              </a:rPr>
              <a:t>b</a:t>
            </a:r>
            <a:r>
              <a:rPr lang="en-US" sz="1600" i="1" dirty="0" smtClean="0">
                <a:latin typeface="Times New Roman" pitchFamily="18" charset="0"/>
                <a:cs typeface="Times New Roman" pitchFamily="18" charset="0"/>
              </a:rPr>
              <a:t>/++.</a:t>
            </a:r>
          </a:p>
          <a:p>
            <a:r>
              <a:rPr lang="en-US" sz="1600" b="1" dirty="0" smtClean="0">
                <a:latin typeface="Times New Roman" pitchFamily="18" charset="0"/>
                <a:cs typeface="Times New Roman" pitchFamily="18" charset="0"/>
              </a:rPr>
              <a:t>CROSS BREEDING:</a:t>
            </a:r>
            <a:r>
              <a:rPr lang="en-US" sz="1600" dirty="0" smtClean="0">
                <a:latin typeface="Times New Roman" pitchFamily="18" charset="0"/>
                <a:cs typeface="Times New Roman" pitchFamily="18" charset="0"/>
              </a:rPr>
              <a:t> Mating between members of different races or species. </a:t>
            </a:r>
          </a:p>
          <a:p>
            <a:r>
              <a:rPr lang="en-US" sz="1600" b="1" dirty="0" smtClean="0">
                <a:latin typeface="Times New Roman" pitchFamily="18" charset="0"/>
                <a:cs typeface="Times New Roman" pitchFamily="18" charset="0"/>
              </a:rPr>
              <a:t>CROSSING-OVER:</a:t>
            </a:r>
            <a:r>
              <a:rPr lang="en-US" sz="1600" dirty="0" smtClean="0">
                <a:latin typeface="Times New Roman" pitchFamily="18" charset="0"/>
                <a:cs typeface="Times New Roman" pitchFamily="18" charset="0"/>
              </a:rPr>
              <a:t> A process in which chromosomes exchange material through the breakage and reunion of their DNA molecules.</a:t>
            </a:r>
          </a:p>
          <a:p>
            <a:r>
              <a:rPr lang="en-US" sz="1600" b="1" dirty="0" smtClean="0">
                <a:latin typeface="Times New Roman" pitchFamily="18" charset="0"/>
                <a:cs typeface="Times New Roman" pitchFamily="18" charset="0"/>
              </a:rPr>
              <a:t>CROSSOVER UNIT</a:t>
            </a:r>
            <a:r>
              <a:rPr lang="en-US" b="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A measure of distance on genetic maps that is based on the average number of crossing-over events that takes place during meiosis. A map interval that is one crossover unit in length (sometimes called a </a:t>
            </a:r>
            <a:r>
              <a:rPr lang="en-US" sz="1600" dirty="0" err="1" smtClean="0">
                <a:latin typeface="Times New Roman" pitchFamily="18" charset="0"/>
                <a:cs typeface="Times New Roman" pitchFamily="18" charset="0"/>
              </a:rPr>
              <a:t>centimorgan</a:t>
            </a:r>
            <a:r>
              <a:rPr lang="en-US" sz="1600" dirty="0" smtClean="0">
                <a:latin typeface="Times New Roman" pitchFamily="18" charset="0"/>
                <a:cs typeface="Times New Roman" pitchFamily="18" charset="0"/>
              </a:rPr>
              <a:t>) implies that only one in every hundred chromatids recovered from meiosis will have undergone a crossing over event in this interval.</a:t>
            </a:r>
          </a:p>
          <a:p>
            <a:r>
              <a:rPr lang="en-US" sz="1600" b="1" dirty="0" smtClean="0">
                <a:latin typeface="Times New Roman" pitchFamily="18" charset="0"/>
                <a:cs typeface="Times New Roman" pitchFamily="18" charset="0"/>
              </a:rPr>
              <a:t>CYTOGENETICS:</a:t>
            </a:r>
            <a:r>
              <a:rPr lang="en-US" sz="1600" dirty="0" smtClean="0">
                <a:latin typeface="Times New Roman" pitchFamily="18" charset="0"/>
                <a:cs typeface="Times New Roman" pitchFamily="18" charset="0"/>
              </a:rPr>
              <a:t> Area of biology </a:t>
            </a:r>
            <a:r>
              <a:rPr lang="en-US" sz="1600" dirty="0" err="1" smtClean="0">
                <a:latin typeface="Times New Roman" pitchFamily="18" charset="0"/>
                <a:cs typeface="Times New Roman" pitchFamily="18" charset="0"/>
              </a:rPr>
              <a:t>concerened</a:t>
            </a:r>
            <a:r>
              <a:rPr lang="en-US" sz="1600" dirty="0" smtClean="0">
                <a:latin typeface="Times New Roman" pitchFamily="18" charset="0"/>
                <a:cs typeface="Times New Roman" pitchFamily="18" charset="0"/>
              </a:rPr>
              <a:t> with chromosomes and their implication in genetics.</a:t>
            </a:r>
          </a:p>
          <a:p>
            <a:r>
              <a:rPr lang="en-US" sz="1600" b="1" dirty="0" smtClean="0">
                <a:latin typeface="Times New Roman" pitchFamily="18" charset="0"/>
                <a:cs typeface="Times New Roman" pitchFamily="18" charset="0"/>
              </a:rPr>
              <a:t>CYTOKINESIS: </a:t>
            </a:r>
            <a:r>
              <a:rPr lang="en-US" sz="1600" dirty="0" smtClean="0">
                <a:latin typeface="Times New Roman" pitchFamily="18" charset="0"/>
                <a:cs typeface="Times New Roman" pitchFamily="18" charset="0"/>
              </a:rPr>
              <a:t>Cytoplasmic division and other changes exclusive of nuclear division that are a part of mitosis or meiosis.</a:t>
            </a:r>
          </a:p>
          <a:p>
            <a:r>
              <a:rPr lang="en-US" sz="1600" b="1" dirty="0" smtClean="0">
                <a:latin typeface="Times New Roman" pitchFamily="18" charset="0"/>
                <a:cs typeface="Times New Roman" pitchFamily="18" charset="0"/>
              </a:rPr>
              <a:t>CYTOLOGY: </a:t>
            </a:r>
            <a:r>
              <a:rPr lang="en-US" sz="1600" dirty="0" smtClean="0">
                <a:latin typeface="Times New Roman" pitchFamily="18" charset="0"/>
                <a:cs typeface="Times New Roman" pitchFamily="18" charset="0"/>
              </a:rPr>
              <a:t>The study of structure and functions of cells. </a:t>
            </a:r>
          </a:p>
          <a:p>
            <a:r>
              <a:rPr lang="en-US" sz="1600" b="1" dirty="0" smtClean="0">
                <a:latin typeface="Times New Roman" pitchFamily="18" charset="0"/>
                <a:cs typeface="Times New Roman" pitchFamily="18" charset="0"/>
              </a:rPr>
              <a:t>DISJUNCTION:</a:t>
            </a:r>
            <a:r>
              <a:rPr lang="en-US" sz="1600" dirty="0" smtClean="0">
                <a:latin typeface="Times New Roman" pitchFamily="18" charset="0"/>
                <a:cs typeface="Times New Roman" pitchFamily="18" charset="0"/>
              </a:rPr>
              <a:t> Separation of homologous chromosomes during anaphase of mitotic or meiotic divisions. </a:t>
            </a:r>
          </a:p>
          <a:p>
            <a:r>
              <a:rPr lang="en-US" sz="1600" b="1" dirty="0" smtClean="0">
                <a:latin typeface="Times New Roman" pitchFamily="18" charset="0"/>
                <a:cs typeface="Times New Roman" pitchFamily="18" charset="0"/>
              </a:rPr>
              <a:t>DOMINANCE: </a:t>
            </a:r>
            <a:r>
              <a:rPr lang="en-US" sz="1600" dirty="0" smtClean="0">
                <a:latin typeface="Times New Roman" pitchFamily="18" charset="0"/>
                <a:cs typeface="Times New Roman" pitchFamily="18" charset="0"/>
              </a:rPr>
              <a:t>A condition in which one member of an allele pair is manifested to the exclusion of the other.</a:t>
            </a:r>
            <a:endParaRPr lang="en-US" dirty="0" smtClean="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US" b="1" dirty="0" smtClean="0">
                <a:solidFill>
                  <a:schemeClr val="bg1"/>
                </a:solidFill>
                <a:latin typeface="Times New Roman" pitchFamily="18" charset="0"/>
                <a:cs typeface="Times New Roman" pitchFamily="18" charset="0"/>
              </a:rPr>
              <a:t>E</a:t>
            </a:r>
            <a:endParaRPr lang="en-US" b="1" dirty="0">
              <a:solidFill>
                <a:schemeClr val="bg1"/>
              </a:solidFill>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Autofit/>
          </a:bodyPr>
          <a:lstStyle/>
          <a:p>
            <a:r>
              <a:rPr lang="en-US" sz="1600" b="1" dirty="0" smtClean="0">
                <a:latin typeface="Times New Roman" pitchFamily="18" charset="0"/>
                <a:cs typeface="Times New Roman" pitchFamily="18" charset="0"/>
              </a:rPr>
              <a:t>ENDOMITOSIS: </a:t>
            </a:r>
            <a:r>
              <a:rPr lang="en-US" sz="1600" dirty="0" smtClean="0">
                <a:latin typeface="Times New Roman" pitchFamily="18" charset="0"/>
                <a:cs typeface="Times New Roman" pitchFamily="18" charset="0"/>
              </a:rPr>
              <a:t>Duplication of chromosomes without division of the nucleus, resulting in increased chromosome number within a cell. Chromosome strands separate but the cell does not divide.</a:t>
            </a:r>
          </a:p>
          <a:p>
            <a:r>
              <a:rPr lang="en-US" sz="1600" b="1" dirty="0" smtClean="0">
                <a:latin typeface="Times New Roman" pitchFamily="18" charset="0"/>
                <a:cs typeface="Times New Roman" pitchFamily="18" charset="0"/>
              </a:rPr>
              <a:t>ENDOPOLYPOIDY:</a:t>
            </a:r>
            <a:r>
              <a:rPr lang="en-US" sz="1600" dirty="0" smtClean="0">
                <a:latin typeface="Times New Roman" pitchFamily="18" charset="0"/>
                <a:cs typeface="Times New Roman" pitchFamily="18" charset="0"/>
              </a:rPr>
              <a:t> A state in which the cells of a diploid organisms contain multiples of the chromosome  number (i.e., 4</a:t>
            </a:r>
            <a:r>
              <a:rPr lang="en-US" sz="1600" i="1" dirty="0" smtClean="0">
                <a:latin typeface="Times New Roman" pitchFamily="18" charset="0"/>
                <a:cs typeface="Times New Roman" pitchFamily="18" charset="0"/>
              </a:rPr>
              <a:t>n</a:t>
            </a:r>
            <a:r>
              <a:rPr lang="en-US" sz="1600" dirty="0" smtClean="0">
                <a:latin typeface="Times New Roman" pitchFamily="18" charset="0"/>
                <a:cs typeface="Times New Roman" pitchFamily="18" charset="0"/>
              </a:rPr>
              <a:t>, 8</a:t>
            </a:r>
            <a:r>
              <a:rPr lang="en-US" sz="1600" i="1" dirty="0" smtClean="0">
                <a:latin typeface="Times New Roman" pitchFamily="18" charset="0"/>
                <a:cs typeface="Times New Roman" pitchFamily="18" charset="0"/>
              </a:rPr>
              <a:t>n</a:t>
            </a:r>
            <a:r>
              <a:rPr lang="en-US" sz="1600" dirty="0" smtClean="0">
                <a:latin typeface="Times New Roman" pitchFamily="18" charset="0"/>
                <a:cs typeface="Times New Roman" pitchFamily="18" charset="0"/>
              </a:rPr>
              <a:t>, etc.)</a:t>
            </a:r>
          </a:p>
          <a:p>
            <a:r>
              <a:rPr lang="en-US" sz="1600" b="1" dirty="0" smtClean="0">
                <a:latin typeface="Times New Roman" pitchFamily="18" charset="0"/>
                <a:cs typeface="Times New Roman" pitchFamily="18" charset="0"/>
              </a:rPr>
              <a:t>EPIGENETIC:</a:t>
            </a:r>
            <a:r>
              <a:rPr lang="en-US" sz="1600" dirty="0" smtClean="0">
                <a:latin typeface="Times New Roman" pitchFamily="18" charset="0"/>
                <a:cs typeface="Times New Roman" pitchFamily="18" charset="0"/>
              </a:rPr>
              <a:t> A term referring to the </a:t>
            </a:r>
            <a:r>
              <a:rPr lang="en-US" sz="1600" dirty="0" smtClean="0">
                <a:latin typeface="Times New Roman" pitchFamily="18" charset="0"/>
                <a:cs typeface="Times New Roman" pitchFamily="18" charset="0"/>
              </a:rPr>
              <a:t>non genetic </a:t>
            </a:r>
            <a:r>
              <a:rPr lang="en-US" sz="1600" dirty="0" smtClean="0">
                <a:latin typeface="Times New Roman" pitchFamily="18" charset="0"/>
                <a:cs typeface="Times New Roman" pitchFamily="18" charset="0"/>
              </a:rPr>
              <a:t>causes of a phenotype.</a:t>
            </a:r>
          </a:p>
          <a:p>
            <a:r>
              <a:rPr lang="en-US" sz="1600" b="1" dirty="0" smtClean="0">
                <a:latin typeface="Times New Roman" pitchFamily="18" charset="0"/>
                <a:cs typeface="Times New Roman" pitchFamily="18" charset="0"/>
              </a:rPr>
              <a:t>EPISOME:</a:t>
            </a:r>
            <a:r>
              <a:rPr lang="en-US" sz="1600" dirty="0" smtClean="0">
                <a:latin typeface="Times New Roman" pitchFamily="18" charset="0"/>
                <a:cs typeface="Times New Roman" pitchFamily="18" charset="0"/>
              </a:rPr>
              <a:t> A genetic element that may be present or absent in different cells and that may be inserted in a chromosome or independent in the cytoplasm. For example,  the fertility factor (F) in </a:t>
            </a:r>
            <a:r>
              <a:rPr lang="en-US" sz="1600" i="1" dirty="0" smtClean="0">
                <a:latin typeface="Times New Roman" pitchFamily="18" charset="0"/>
                <a:cs typeface="Times New Roman" pitchFamily="18" charset="0"/>
              </a:rPr>
              <a:t>Escherichia coli.</a:t>
            </a:r>
          </a:p>
          <a:p>
            <a:r>
              <a:rPr lang="en-US" sz="1600" b="1" dirty="0" smtClean="0">
                <a:latin typeface="Times New Roman" pitchFamily="18" charset="0"/>
                <a:cs typeface="Times New Roman" pitchFamily="18" charset="0"/>
              </a:rPr>
              <a:t>EPISTASIS:</a:t>
            </a:r>
            <a:r>
              <a:rPr lang="en-US" sz="1600" dirty="0" smtClean="0">
                <a:latin typeface="Times New Roman" pitchFamily="18" charset="0"/>
                <a:cs typeface="Times New Roman" pitchFamily="18" charset="0"/>
              </a:rPr>
              <a:t> Interactions between products of </a:t>
            </a:r>
            <a:r>
              <a:rPr lang="en-US" sz="1600" dirty="0" smtClean="0">
                <a:latin typeface="Times New Roman" pitchFamily="18" charset="0"/>
                <a:cs typeface="Times New Roman" pitchFamily="18" charset="0"/>
              </a:rPr>
              <a:t>non allelic </a:t>
            </a:r>
            <a:r>
              <a:rPr lang="en-US" sz="1600" dirty="0" smtClean="0">
                <a:latin typeface="Times New Roman" pitchFamily="18" charset="0"/>
                <a:cs typeface="Times New Roman" pitchFamily="18" charset="0"/>
              </a:rPr>
              <a:t>genes. Genes suppressed are  said to be hypostatic. Dominance is associated with members of allelic pair, whereas </a:t>
            </a:r>
            <a:r>
              <a:rPr lang="en-US" sz="1600" dirty="0" err="1" smtClean="0">
                <a:latin typeface="Times New Roman" pitchFamily="18" charset="0"/>
                <a:cs typeface="Times New Roman" pitchFamily="18" charset="0"/>
              </a:rPr>
              <a:t>epistasis</a:t>
            </a:r>
            <a:r>
              <a:rPr lang="en-US" sz="1600" dirty="0" smtClean="0">
                <a:latin typeface="Times New Roman" pitchFamily="18" charset="0"/>
                <a:cs typeface="Times New Roman" pitchFamily="18" charset="0"/>
              </a:rPr>
              <a:t> is interaction among the products of </a:t>
            </a:r>
            <a:r>
              <a:rPr lang="en-US" sz="1600" dirty="0" smtClean="0">
                <a:latin typeface="Times New Roman" pitchFamily="18" charset="0"/>
                <a:cs typeface="Times New Roman" pitchFamily="18" charset="0"/>
              </a:rPr>
              <a:t>non alleles.</a:t>
            </a:r>
          </a:p>
          <a:p>
            <a:r>
              <a:rPr lang="en-US" sz="1600" b="1" dirty="0" smtClean="0">
                <a:latin typeface="Times New Roman" pitchFamily="18" charset="0"/>
                <a:cs typeface="Times New Roman" pitchFamily="18" charset="0"/>
              </a:rPr>
              <a:t>EUCHROMATIN: </a:t>
            </a:r>
            <a:r>
              <a:rPr lang="en-US" sz="1600" dirty="0" smtClean="0">
                <a:latin typeface="Times New Roman" pitchFamily="18" charset="0"/>
                <a:cs typeface="Times New Roman" pitchFamily="18" charset="0"/>
              </a:rPr>
              <a:t>A part of chromosome with normal staining properties; apparently contains  most of the genes; most active part of chromosome.</a:t>
            </a:r>
          </a:p>
          <a:p>
            <a:r>
              <a:rPr lang="en-US" sz="1600" b="1" dirty="0" smtClean="0">
                <a:latin typeface="Times New Roman" pitchFamily="18" charset="0"/>
                <a:cs typeface="Times New Roman" pitchFamily="18" charset="0"/>
              </a:rPr>
              <a:t>EXON:</a:t>
            </a:r>
            <a:r>
              <a:rPr lang="en-US" sz="1600" dirty="0" smtClean="0">
                <a:latin typeface="Times New Roman" pitchFamily="18" charset="0"/>
                <a:cs typeface="Times New Roman" pitchFamily="18" charset="0"/>
              </a:rPr>
              <a:t> The Intervening sequence of  Gene (</a:t>
            </a:r>
            <a:r>
              <a:rPr lang="en-US" sz="1600" dirty="0" err="1" smtClean="0">
                <a:latin typeface="Times New Roman" pitchFamily="18" charset="0"/>
                <a:cs typeface="Times New Roman" pitchFamily="18" charset="0"/>
              </a:rPr>
              <a:t>Intron-Exon-Intron</a:t>
            </a:r>
            <a:r>
              <a:rPr lang="en-US" sz="1600" dirty="0" smtClean="0">
                <a:latin typeface="Times New Roman" pitchFamily="18" charset="0"/>
                <a:cs typeface="Times New Roman" pitchFamily="18" charset="0"/>
              </a:rPr>
              <a:t>) that are retained in messenger RNA; A region of </a:t>
            </a:r>
            <a:r>
              <a:rPr lang="en-US" sz="1600" dirty="0" smtClean="0">
                <a:latin typeface="Times New Roman" pitchFamily="18" charset="0"/>
                <a:cs typeface="Times New Roman" pitchFamily="18" charset="0"/>
              </a:rPr>
              <a:t>genes </a:t>
            </a:r>
            <a:r>
              <a:rPr lang="en-US" sz="1600" dirty="0" smtClean="0">
                <a:latin typeface="Times New Roman" pitchFamily="18" charset="0"/>
                <a:cs typeface="Times New Roman" pitchFamily="18" charset="0"/>
              </a:rPr>
              <a:t>which </a:t>
            </a:r>
            <a:r>
              <a:rPr lang="en-US" sz="1600" dirty="0" smtClean="0">
                <a:latin typeface="Times New Roman" pitchFamily="18" charset="0"/>
                <a:cs typeface="Times New Roman" pitchFamily="18" charset="0"/>
              </a:rPr>
              <a:t>is actually </a:t>
            </a:r>
            <a:r>
              <a:rPr lang="en-US" sz="1600" dirty="0" smtClean="0">
                <a:latin typeface="Times New Roman" pitchFamily="18" charset="0"/>
                <a:cs typeface="Times New Roman" pitchFamily="18" charset="0"/>
              </a:rPr>
              <a:t>expressed.</a:t>
            </a:r>
            <a:endParaRPr lang="en-US" sz="1600" dirty="0" smtClean="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US" dirty="0" smtClean="0">
                <a:solidFill>
                  <a:schemeClr val="bg1"/>
                </a:solidFill>
                <a:latin typeface="Times New Roman" pitchFamily="18" charset="0"/>
                <a:cs typeface="Times New Roman" pitchFamily="18" charset="0"/>
              </a:rPr>
              <a:t>F &amp; G</a:t>
            </a:r>
            <a:endParaRPr lang="en-US" dirty="0">
              <a:solidFill>
                <a:schemeClr val="bg1"/>
              </a:solidFill>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fontScale="55000" lnSpcReduction="20000"/>
          </a:bodyPr>
          <a:lstStyle/>
          <a:p>
            <a:endParaRPr lang="en-US" sz="2800" b="1" dirty="0" smtClean="0">
              <a:latin typeface="Times New Roman" pitchFamily="18" charset="0"/>
              <a:cs typeface="Times New Roman" pitchFamily="18" charset="0"/>
            </a:endParaRPr>
          </a:p>
          <a:p>
            <a:endParaRPr lang="en-US" sz="2800" b="1" dirty="0" smtClean="0">
              <a:latin typeface="Times New Roman" pitchFamily="18" charset="0"/>
              <a:cs typeface="Times New Roman" pitchFamily="18" charset="0"/>
            </a:endParaRPr>
          </a:p>
          <a:p>
            <a:r>
              <a:rPr lang="en-US" sz="2900" b="1" dirty="0" smtClean="0">
                <a:latin typeface="Times New Roman" pitchFamily="18" charset="0"/>
                <a:cs typeface="Times New Roman" pitchFamily="18" charset="0"/>
              </a:rPr>
              <a:t>FOOT PRINTING:</a:t>
            </a:r>
            <a:r>
              <a:rPr lang="en-US" sz="2900" dirty="0" smtClean="0">
                <a:latin typeface="Times New Roman" pitchFamily="18" charset="0"/>
                <a:cs typeface="Times New Roman" pitchFamily="18" charset="0"/>
              </a:rPr>
              <a:t>A technique to determine the length of nucleic acid</a:t>
            </a:r>
            <a:r>
              <a:rPr lang="en-US" sz="2900" b="1" dirty="0" smtClean="0">
                <a:latin typeface="Times New Roman" pitchFamily="18" charset="0"/>
                <a:cs typeface="Times New Roman" pitchFamily="18" charset="0"/>
              </a:rPr>
              <a:t> </a:t>
            </a:r>
            <a:r>
              <a:rPr lang="en-US" sz="2900" dirty="0" smtClean="0">
                <a:latin typeface="Times New Roman" pitchFamily="18" charset="0"/>
                <a:cs typeface="Times New Roman" pitchFamily="18" charset="0"/>
              </a:rPr>
              <a:t>in</a:t>
            </a:r>
            <a:r>
              <a:rPr lang="en-US" sz="2900" b="1" dirty="0" smtClean="0">
                <a:latin typeface="Times New Roman" pitchFamily="18" charset="0"/>
                <a:cs typeface="Times New Roman" pitchFamily="18" charset="0"/>
              </a:rPr>
              <a:t> </a:t>
            </a:r>
            <a:r>
              <a:rPr lang="en-US" sz="2900" dirty="0" smtClean="0">
                <a:latin typeface="Times New Roman" pitchFamily="18" charset="0"/>
                <a:cs typeface="Times New Roman" pitchFamily="18" charset="0"/>
              </a:rPr>
              <a:t>contact with a protein</a:t>
            </a:r>
          </a:p>
          <a:p>
            <a:r>
              <a:rPr lang="en-US" sz="2900" b="1" dirty="0" smtClean="0">
                <a:latin typeface="Times New Roman" pitchFamily="18" charset="0"/>
                <a:cs typeface="Times New Roman" pitchFamily="18" charset="0"/>
              </a:rPr>
              <a:t>FORWARD MUTATION:</a:t>
            </a:r>
            <a:r>
              <a:rPr lang="en-US" sz="2900" dirty="0" smtClean="0">
                <a:latin typeface="Times New Roman" pitchFamily="18" charset="0"/>
                <a:cs typeface="Times New Roman" pitchFamily="18" charset="0"/>
              </a:rPr>
              <a:t> A change from wild type allele to a mutant allele</a:t>
            </a:r>
          </a:p>
          <a:p>
            <a:r>
              <a:rPr lang="en-US" sz="2900" b="1" dirty="0" smtClean="0">
                <a:latin typeface="Times New Roman" pitchFamily="18" charset="0"/>
                <a:cs typeface="Times New Roman" pitchFamily="18" charset="0"/>
              </a:rPr>
              <a:t>FRAME SHIFT MUTATION: </a:t>
            </a:r>
            <a:r>
              <a:rPr lang="en-US" sz="2900" dirty="0" smtClean="0">
                <a:latin typeface="Times New Roman" pitchFamily="18" charset="0"/>
                <a:cs typeface="Times New Roman" pitchFamily="18" charset="0"/>
              </a:rPr>
              <a:t>A mutational event caused by the insertion of deletion of one or more nucleotide pairs in a gene, resulting in a shift in the reading frame of all codons following the mutational site.</a:t>
            </a:r>
          </a:p>
          <a:p>
            <a:r>
              <a:rPr lang="en-US" sz="2900" b="1" dirty="0" smtClean="0">
                <a:latin typeface="Times New Roman" pitchFamily="18" charset="0"/>
                <a:cs typeface="Times New Roman" pitchFamily="18" charset="0"/>
              </a:rPr>
              <a:t>FUNCTIONAL  ALLELES:</a:t>
            </a:r>
            <a:r>
              <a:rPr lang="en-US" sz="2900" dirty="0" smtClean="0">
                <a:latin typeface="Times New Roman" pitchFamily="18" charset="0"/>
                <a:cs typeface="Times New Roman" pitchFamily="18" charset="0"/>
              </a:rPr>
              <a:t> Mutations that fail to complement each other in a </a:t>
            </a:r>
            <a:r>
              <a:rPr lang="en-US" sz="2900" i="1" dirty="0" err="1" smtClean="0">
                <a:latin typeface="Times New Roman" pitchFamily="18" charset="0"/>
                <a:cs typeface="Times New Roman" pitchFamily="18" charset="0"/>
              </a:rPr>
              <a:t>cis</a:t>
            </a:r>
            <a:r>
              <a:rPr lang="en-US" sz="2900" i="1" dirty="0" smtClean="0">
                <a:latin typeface="Times New Roman" pitchFamily="18" charset="0"/>
                <a:cs typeface="Times New Roman" pitchFamily="18" charset="0"/>
              </a:rPr>
              <a:t>-trans</a:t>
            </a:r>
            <a:r>
              <a:rPr lang="en-US" sz="2900" dirty="0" smtClean="0">
                <a:latin typeface="Times New Roman" pitchFamily="18" charset="0"/>
                <a:cs typeface="Times New Roman" pitchFamily="18" charset="0"/>
              </a:rPr>
              <a:t> complementation test.</a:t>
            </a:r>
          </a:p>
          <a:p>
            <a:r>
              <a:rPr lang="en-US" sz="2900" b="1" dirty="0" smtClean="0">
                <a:latin typeface="Times New Roman" pitchFamily="18" charset="0"/>
                <a:cs typeface="Times New Roman" pitchFamily="18" charset="0"/>
              </a:rPr>
              <a:t>GAMETE</a:t>
            </a:r>
            <a:r>
              <a:rPr lang="en-US" sz="2900" b="1" dirty="0" smtClean="0">
                <a:latin typeface="Times New Roman" pitchFamily="18" charset="0"/>
                <a:cs typeface="Times New Roman" pitchFamily="18" charset="0"/>
              </a:rPr>
              <a:t>: </a:t>
            </a:r>
            <a:r>
              <a:rPr lang="en-US" sz="2900" dirty="0" smtClean="0">
                <a:latin typeface="Times New Roman" pitchFamily="18" charset="0"/>
                <a:cs typeface="Times New Roman" pitchFamily="18" charset="0"/>
              </a:rPr>
              <a:t>A mature male or female reproductive cell (sperm or egg).</a:t>
            </a:r>
          </a:p>
          <a:p>
            <a:r>
              <a:rPr lang="en-US" sz="2900" b="1" dirty="0" smtClean="0">
                <a:latin typeface="Times New Roman" pitchFamily="18" charset="0"/>
                <a:cs typeface="Times New Roman" pitchFamily="18" charset="0"/>
              </a:rPr>
              <a:t>GAMETOPHYTE:</a:t>
            </a:r>
            <a:r>
              <a:rPr lang="en-US" sz="2900" dirty="0" smtClean="0">
                <a:latin typeface="Times New Roman" pitchFamily="18" charset="0"/>
                <a:cs typeface="Times New Roman" pitchFamily="18" charset="0"/>
              </a:rPr>
              <a:t> That phase of the plant life cycle that bears the gametes; the cell </a:t>
            </a:r>
            <a:r>
              <a:rPr lang="en-US" sz="2900" i="1" dirty="0" smtClean="0">
                <a:latin typeface="Times New Roman" pitchFamily="18" charset="0"/>
                <a:cs typeface="Times New Roman" pitchFamily="18" charset="0"/>
              </a:rPr>
              <a:t>n </a:t>
            </a:r>
            <a:r>
              <a:rPr lang="en-US" sz="2900" dirty="0" smtClean="0">
                <a:latin typeface="Times New Roman" pitchFamily="18" charset="0"/>
                <a:cs typeface="Times New Roman" pitchFamily="18" charset="0"/>
              </a:rPr>
              <a:t>chromosomes.</a:t>
            </a:r>
          </a:p>
          <a:p>
            <a:r>
              <a:rPr lang="en-US" sz="2900" b="1" dirty="0" smtClean="0">
                <a:latin typeface="Times New Roman" pitchFamily="18" charset="0"/>
                <a:cs typeface="Times New Roman" pitchFamily="18" charset="0"/>
              </a:rPr>
              <a:t>GENE: </a:t>
            </a:r>
            <a:r>
              <a:rPr lang="en-US" sz="2900" dirty="0" smtClean="0">
                <a:latin typeface="Times New Roman" pitchFamily="18" charset="0"/>
                <a:cs typeface="Times New Roman" pitchFamily="18" charset="0"/>
              </a:rPr>
              <a:t>A hereditary determinant of a specific biological content function;  a unit of inheritance (DNA) located in a fixed place in a chromosome</a:t>
            </a:r>
            <a:r>
              <a:rPr lang="en-US" sz="2900" dirty="0" smtClean="0">
                <a:latin typeface="Times New Roman" pitchFamily="18" charset="0"/>
                <a:cs typeface="Times New Roman" pitchFamily="18" charset="0"/>
              </a:rPr>
              <a:t>.</a:t>
            </a:r>
          </a:p>
          <a:p>
            <a:r>
              <a:rPr lang="en-US" sz="2900" dirty="0" smtClean="0">
                <a:latin typeface="Times New Roman" pitchFamily="18" charset="0"/>
                <a:cs typeface="Times New Roman" pitchFamily="18" charset="0"/>
              </a:rPr>
              <a:t> </a:t>
            </a:r>
            <a:r>
              <a:rPr lang="en-US" sz="2900" b="1" dirty="0" smtClean="0">
                <a:latin typeface="Times New Roman" pitchFamily="18" charset="0"/>
                <a:cs typeface="Times New Roman" pitchFamily="18" charset="0"/>
              </a:rPr>
              <a:t>GENETIC CODE:</a:t>
            </a:r>
            <a:r>
              <a:rPr lang="en-US" sz="2900" dirty="0" smtClean="0">
                <a:latin typeface="Times New Roman" pitchFamily="18" charset="0"/>
                <a:cs typeface="Times New Roman" pitchFamily="18" charset="0"/>
              </a:rPr>
              <a:t> The set of 64 triplets of bases (codons) that correspond to the 20 amino acids in protein and the signals for initiation and termination of polypeptide </a:t>
            </a:r>
            <a:r>
              <a:rPr lang="en-US" sz="2900" dirty="0" err="1" smtClean="0">
                <a:latin typeface="Times New Roman" pitchFamily="18" charset="0"/>
                <a:cs typeface="Times New Roman" pitchFamily="18" charset="0"/>
              </a:rPr>
              <a:t>syntehsis</a:t>
            </a:r>
            <a:r>
              <a:rPr lang="en-US" sz="2900" b="1" dirty="0" smtClean="0">
                <a:latin typeface="Times New Roman" pitchFamily="18" charset="0"/>
                <a:cs typeface="Times New Roman" pitchFamily="18" charset="0"/>
              </a:rPr>
              <a:t> </a:t>
            </a:r>
            <a:endParaRPr lang="en-US" sz="2900" b="1" dirty="0" smtClean="0">
              <a:latin typeface="Times New Roman" pitchFamily="18" charset="0"/>
              <a:cs typeface="Times New Roman" pitchFamily="18" charset="0"/>
            </a:endParaRPr>
          </a:p>
          <a:p>
            <a:pPr>
              <a:buNone/>
            </a:pPr>
            <a:r>
              <a:rPr lang="en-US" sz="2900" dirty="0" smtClean="0">
                <a:latin typeface="Times New Roman" pitchFamily="18" charset="0"/>
                <a:cs typeface="Times New Roman" pitchFamily="18" charset="0"/>
              </a:rPr>
              <a:t> </a:t>
            </a:r>
          </a:p>
          <a:p>
            <a:endParaRPr lang="en-US" sz="29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US" b="1" dirty="0" smtClean="0">
                <a:solidFill>
                  <a:schemeClr val="bg1"/>
                </a:solidFill>
                <a:latin typeface="Times New Roman" pitchFamily="18" charset="0"/>
                <a:cs typeface="Times New Roman" pitchFamily="18" charset="0"/>
              </a:rPr>
              <a:t>G &amp; H</a:t>
            </a:r>
            <a:endParaRPr lang="en-US" b="1" dirty="0">
              <a:solidFill>
                <a:schemeClr val="bg1"/>
              </a:solidFill>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fontScale="62500" lnSpcReduction="20000"/>
          </a:bodyPr>
          <a:lstStyle/>
          <a:p>
            <a:r>
              <a:rPr lang="en-US" b="1" dirty="0" smtClean="0">
                <a:latin typeface="Times New Roman" pitchFamily="18" charset="0"/>
                <a:cs typeface="Times New Roman" pitchFamily="18" charset="0"/>
              </a:rPr>
              <a:t>GENE FLOW: </a:t>
            </a:r>
            <a:r>
              <a:rPr lang="en-US" dirty="0" smtClean="0">
                <a:latin typeface="Times New Roman" pitchFamily="18" charset="0"/>
                <a:cs typeface="Times New Roman" pitchFamily="18" charset="0"/>
              </a:rPr>
              <a:t>The spread of genes from one breeding population to another by migration, possibly leading to allele frequency changes.</a:t>
            </a:r>
          </a:p>
          <a:p>
            <a:r>
              <a:rPr lang="en-US" b="1" dirty="0" smtClean="0">
                <a:latin typeface="Times New Roman" pitchFamily="18" charset="0"/>
                <a:cs typeface="Times New Roman" pitchFamily="18" charset="0"/>
              </a:rPr>
              <a:t>GENE POOL:</a:t>
            </a:r>
            <a:r>
              <a:rPr lang="en-US" dirty="0" smtClean="0">
                <a:latin typeface="Times New Roman" pitchFamily="18" charset="0"/>
                <a:cs typeface="Times New Roman" pitchFamily="18" charset="0"/>
              </a:rPr>
              <a:t> The sum total of all different alleles in the breeding member of a population at a given time.</a:t>
            </a:r>
          </a:p>
          <a:p>
            <a:r>
              <a:rPr lang="en-US" b="1" dirty="0" smtClean="0">
                <a:latin typeface="Times New Roman" pitchFamily="18" charset="0"/>
                <a:cs typeface="Times New Roman" pitchFamily="18" charset="0"/>
              </a:rPr>
              <a:t>GENETICS:</a:t>
            </a:r>
            <a:r>
              <a:rPr lang="en-US" dirty="0" smtClean="0">
                <a:latin typeface="Times New Roman" pitchFamily="18" charset="0"/>
                <a:cs typeface="Times New Roman" pitchFamily="18" charset="0"/>
              </a:rPr>
              <a:t> The signs of heredity and variation.</a:t>
            </a:r>
          </a:p>
          <a:p>
            <a:r>
              <a:rPr lang="en-US" b="1" dirty="0" smtClean="0">
                <a:latin typeface="Times New Roman" pitchFamily="18" charset="0"/>
                <a:cs typeface="Times New Roman" pitchFamily="18" charset="0"/>
              </a:rPr>
              <a:t>GENOME:</a:t>
            </a:r>
            <a:r>
              <a:rPr lang="en-US" dirty="0" smtClean="0">
                <a:latin typeface="Times New Roman" pitchFamily="18" charset="0"/>
                <a:cs typeface="Times New Roman" pitchFamily="18" charset="0"/>
              </a:rPr>
              <a:t>A complete set of (</a:t>
            </a:r>
            <a:r>
              <a:rPr lang="en-US" i="1" dirty="0" smtClean="0">
                <a:latin typeface="Times New Roman" pitchFamily="18" charset="0"/>
                <a:cs typeface="Times New Roman" pitchFamily="18" charset="0"/>
              </a:rPr>
              <a:t>n) </a:t>
            </a:r>
            <a:r>
              <a:rPr lang="en-US" dirty="0" smtClean="0">
                <a:latin typeface="Times New Roman" pitchFamily="18" charset="0"/>
                <a:cs typeface="Times New Roman" pitchFamily="18" charset="0"/>
              </a:rPr>
              <a:t>of the chromosomes (hence, of genes) inherited as a unit of one parent.</a:t>
            </a:r>
          </a:p>
          <a:p>
            <a:r>
              <a:rPr lang="en-US" b="1" dirty="0" smtClean="0">
                <a:latin typeface="Times New Roman" pitchFamily="18" charset="0"/>
                <a:cs typeface="Times New Roman" pitchFamily="18" charset="0"/>
              </a:rPr>
              <a:t>GENOTYPE:</a:t>
            </a:r>
            <a:r>
              <a:rPr lang="en-US" dirty="0" smtClean="0">
                <a:latin typeface="Times New Roman" pitchFamily="18" charset="0"/>
                <a:cs typeface="Times New Roman" pitchFamily="18" charset="0"/>
              </a:rPr>
              <a:t> The genetic constitution(gene makeup) of an organism</a:t>
            </a:r>
          </a:p>
          <a:p>
            <a:r>
              <a:rPr lang="en-US" b="1" dirty="0" smtClean="0">
                <a:latin typeface="Times New Roman" pitchFamily="18" charset="0"/>
                <a:cs typeface="Times New Roman" pitchFamily="18" charset="0"/>
              </a:rPr>
              <a:t>GERM-PLASM:</a:t>
            </a:r>
            <a:r>
              <a:rPr lang="en-US" dirty="0" smtClean="0">
                <a:latin typeface="Times New Roman" pitchFamily="18" charset="0"/>
                <a:cs typeface="Times New Roman" pitchFamily="18" charset="0"/>
              </a:rPr>
              <a:t> The hereditary materials transmitted  to the offspring.</a:t>
            </a:r>
          </a:p>
          <a:p>
            <a:r>
              <a:rPr lang="en-US" b="1" dirty="0" smtClean="0">
                <a:latin typeface="Times New Roman" pitchFamily="18" charset="0"/>
                <a:cs typeface="Times New Roman" pitchFamily="18" charset="0"/>
              </a:rPr>
              <a:t>HAPLOID(MONOPLOID):</a:t>
            </a:r>
            <a:r>
              <a:rPr lang="en-US" dirty="0" smtClean="0">
                <a:latin typeface="Times New Roman" pitchFamily="18" charset="0"/>
                <a:cs typeface="Times New Roman" pitchFamily="18" charset="0"/>
              </a:rPr>
              <a:t>An </a:t>
            </a:r>
            <a:r>
              <a:rPr lang="en-US" dirty="0" smtClean="0">
                <a:latin typeface="Times New Roman" pitchFamily="18" charset="0"/>
                <a:cs typeface="Times New Roman" pitchFamily="18" charset="0"/>
              </a:rPr>
              <a:t>organism or cell having only one complete set(</a:t>
            </a:r>
            <a:r>
              <a:rPr lang="en-US" i="1" dirty="0" smtClean="0">
                <a:latin typeface="Times New Roman" pitchFamily="18" charset="0"/>
                <a:cs typeface="Times New Roman" pitchFamily="18" charset="0"/>
              </a:rPr>
              <a:t>n</a:t>
            </a:r>
            <a:r>
              <a:rPr lang="en-US" dirty="0" smtClean="0">
                <a:latin typeface="Times New Roman" pitchFamily="18" charset="0"/>
                <a:cs typeface="Times New Roman" pitchFamily="18" charset="0"/>
              </a:rPr>
              <a:t>) of chromosomes or one genome.</a:t>
            </a:r>
          </a:p>
          <a:p>
            <a:r>
              <a:rPr lang="en-US" b="1" dirty="0" smtClean="0">
                <a:latin typeface="Times New Roman" pitchFamily="18" charset="0"/>
                <a:cs typeface="Times New Roman" pitchFamily="18" charset="0"/>
              </a:rPr>
              <a:t>HEMIZYGOUS:</a:t>
            </a:r>
            <a:r>
              <a:rPr lang="en-US" dirty="0" smtClean="0">
                <a:latin typeface="Times New Roman" pitchFamily="18" charset="0"/>
                <a:cs typeface="Times New Roman" pitchFamily="18" charset="0"/>
              </a:rPr>
              <a:t> The condition in which only one allele of the pair id present, as in sex linkage or as a result of deletion.</a:t>
            </a:r>
          </a:p>
          <a:p>
            <a:r>
              <a:rPr lang="en-US" b="1" dirty="0" smtClean="0">
                <a:latin typeface="Times New Roman" pitchFamily="18" charset="0"/>
                <a:cs typeface="Times New Roman" pitchFamily="18" charset="0"/>
              </a:rPr>
              <a:t>HEREDITY:</a:t>
            </a:r>
            <a:r>
              <a:rPr lang="en-US" dirty="0" smtClean="0">
                <a:latin typeface="Times New Roman" pitchFamily="18" charset="0"/>
                <a:cs typeface="Times New Roman" pitchFamily="18" charset="0"/>
              </a:rPr>
              <a:t> Resemblance among individuals related by descent; transmission from parents to offspring.</a:t>
            </a:r>
          </a:p>
          <a:p>
            <a:r>
              <a:rPr lang="en-US" b="1" dirty="0" smtClean="0">
                <a:latin typeface="Times New Roman" pitchFamily="18" charset="0"/>
                <a:cs typeface="Times New Roman" pitchFamily="18" charset="0"/>
              </a:rPr>
              <a:t>HETERODUPLEX:</a:t>
            </a:r>
            <a:r>
              <a:rPr lang="en-US" dirty="0" smtClean="0">
                <a:latin typeface="Times New Roman" pitchFamily="18" charset="0"/>
                <a:cs typeface="Times New Roman" pitchFamily="18" charset="0"/>
              </a:rPr>
              <a:t> A double-stranded nucleic acid containing one or more mismatched (non-complimentary) base pairs.</a:t>
            </a:r>
          </a:p>
          <a:p>
            <a:r>
              <a:rPr lang="en-US" b="1" dirty="0" smtClean="0">
                <a:latin typeface="Times New Roman" pitchFamily="18" charset="0"/>
                <a:cs typeface="Times New Roman" pitchFamily="18" charset="0"/>
              </a:rPr>
              <a:t>HETEROGAMETETIC SEX:</a:t>
            </a:r>
            <a:r>
              <a:rPr lang="en-US" dirty="0" smtClean="0">
                <a:latin typeface="Times New Roman" pitchFamily="18" charset="0"/>
                <a:cs typeface="Times New Roman" pitchFamily="18" charset="0"/>
              </a:rPr>
              <a:t> Producing unlike gamete with regards to the sex chromosomes. In humans XY male is heterogametic and XX female is homogametic  </a:t>
            </a:r>
          </a:p>
          <a:p>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4648</TotalTime>
  <Words>2259</Words>
  <Application>Microsoft Office PowerPoint</Application>
  <PresentationFormat>On-screen Show (4:3)</PresentationFormat>
  <Paragraphs>122</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Equity</vt:lpstr>
      <vt:lpstr> GENETICS: COMMON TERMINOLOGIES Part I (A to I)</vt:lpstr>
      <vt:lpstr>A</vt:lpstr>
      <vt:lpstr>B</vt:lpstr>
      <vt:lpstr>B &amp; C</vt:lpstr>
      <vt:lpstr>C</vt:lpstr>
      <vt:lpstr>C &amp; D</vt:lpstr>
      <vt:lpstr>E</vt:lpstr>
      <vt:lpstr>F &amp; G</vt:lpstr>
      <vt:lpstr>G &amp; H</vt:lpstr>
      <vt:lpstr>H</vt:lpstr>
      <vt:lpstr>H &amp; I</vt:lpstr>
      <vt:lpstr>I</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 TERMINOLOGIES USED IN GENETICS</dc:title>
  <dc:creator>Sony Vaio</dc:creator>
  <cp:lastModifiedBy>Sony Vaio</cp:lastModifiedBy>
  <cp:revision>92</cp:revision>
  <dcterms:created xsi:type="dcterms:W3CDTF">2006-08-16T00:00:00Z</dcterms:created>
  <dcterms:modified xsi:type="dcterms:W3CDTF">2020-05-22T07:25:26Z</dcterms:modified>
</cp:coreProperties>
</file>