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8" r:id="rId2"/>
    <p:sldId id="256"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0"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9D374B-EBE1-4B91-B402-A380126ABA37}" type="datetimeFigureOut">
              <a:rPr lang="en-US" smtClean="0"/>
              <a:pPr/>
              <a:t>5/26/2020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A294DB-3E75-4970-A116-6280F288979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166C54-7926-4539-947F-19219068350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5/26/2020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Khare.pushpanjali2@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971800"/>
            <a:ext cx="8991600" cy="3657600"/>
          </a:xfrm>
        </p:spPr>
        <p:txBody>
          <a:bodyPr>
            <a:normAutofit fontScale="25000" lnSpcReduction="20000"/>
          </a:bodyPr>
          <a:lstStyle/>
          <a:p>
            <a:pPr algn="l"/>
            <a:endParaRPr lang="en-US" sz="8000" b="1" u="sng" dirty="0" smtClean="0">
              <a:latin typeface="Times New Roman" pitchFamily="18" charset="0"/>
              <a:cs typeface="Times New Roman" pitchFamily="18" charset="0"/>
            </a:endParaRPr>
          </a:p>
          <a:p>
            <a:pPr algn="l"/>
            <a:r>
              <a:rPr lang="en-US" sz="8000" b="1" u="sng" dirty="0" smtClean="0">
                <a:solidFill>
                  <a:schemeClr val="tx1"/>
                </a:solidFill>
                <a:latin typeface="Times New Roman" pitchFamily="18" charset="0"/>
                <a:cs typeface="Times New Roman" pitchFamily="18" charset="0"/>
              </a:rPr>
              <a:t>Study Material for</a:t>
            </a:r>
          </a:p>
          <a:p>
            <a:pPr algn="l"/>
            <a:r>
              <a:rPr lang="en-US" sz="8000" dirty="0" smtClean="0">
                <a:solidFill>
                  <a:schemeClr val="tx1"/>
                </a:solidFill>
                <a:latin typeface="Times New Roman" pitchFamily="18" charset="0"/>
                <a:cs typeface="Times New Roman" pitchFamily="18" charset="0"/>
              </a:rPr>
              <a:t>  B.Sc. Part II</a:t>
            </a:r>
          </a:p>
          <a:p>
            <a:pPr algn="l"/>
            <a:r>
              <a:rPr lang="en-US" sz="8000" dirty="0" smtClean="0">
                <a:solidFill>
                  <a:schemeClr val="tx1"/>
                </a:solidFill>
                <a:latin typeface="Times New Roman" pitchFamily="18" charset="0"/>
                <a:cs typeface="Times New Roman" pitchFamily="18" charset="0"/>
              </a:rPr>
              <a:t>  Botany </a:t>
            </a:r>
            <a:r>
              <a:rPr lang="en-US" sz="8000" dirty="0" err="1" smtClean="0">
                <a:solidFill>
                  <a:schemeClr val="tx1"/>
                </a:solidFill>
                <a:latin typeface="Times New Roman" pitchFamily="18" charset="0"/>
                <a:cs typeface="Times New Roman" pitchFamily="18" charset="0"/>
              </a:rPr>
              <a:t>Hons</a:t>
            </a:r>
            <a:r>
              <a:rPr lang="en-US" sz="8000" dirty="0" smtClean="0">
                <a:solidFill>
                  <a:schemeClr val="tx1"/>
                </a:solidFill>
                <a:latin typeface="Times New Roman" pitchFamily="18" charset="0"/>
                <a:cs typeface="Times New Roman" pitchFamily="18" charset="0"/>
              </a:rPr>
              <a:t>.</a:t>
            </a:r>
          </a:p>
          <a:p>
            <a:pPr algn="l"/>
            <a:r>
              <a:rPr lang="en-US" sz="8000" dirty="0" smtClean="0">
                <a:solidFill>
                  <a:schemeClr val="tx1"/>
                </a:solidFill>
                <a:latin typeface="Times New Roman" pitchFamily="18" charset="0"/>
                <a:cs typeface="Times New Roman" pitchFamily="18" charset="0"/>
              </a:rPr>
              <a:t>  Paper IV</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lgn="r"/>
            <a:endParaRPr lang="en-US" sz="3600" dirty="0" smtClean="0">
              <a:latin typeface="Times New Roman" pitchFamily="18" charset="0"/>
              <a:cs typeface="Times New Roman" pitchFamily="18" charset="0"/>
            </a:endParaRPr>
          </a:p>
          <a:p>
            <a:pPr algn="r"/>
            <a:r>
              <a:rPr lang="en-US" sz="5600" b="1" dirty="0" smtClean="0">
                <a:solidFill>
                  <a:schemeClr val="tx1"/>
                </a:solidFill>
                <a:latin typeface="Times New Roman" pitchFamily="18" charset="0"/>
                <a:cs typeface="Times New Roman" pitchFamily="18" charset="0"/>
              </a:rPr>
              <a:t> Dr. Pushpanjali Khare</a:t>
            </a:r>
          </a:p>
          <a:p>
            <a:pPr algn="r"/>
            <a:r>
              <a:rPr lang="en-US" sz="5600" b="1" dirty="0" smtClean="0">
                <a:solidFill>
                  <a:schemeClr val="tx1"/>
                </a:solidFill>
                <a:latin typeface="Times New Roman" pitchFamily="18" charset="0"/>
                <a:cs typeface="Times New Roman" pitchFamily="18" charset="0"/>
              </a:rPr>
              <a:t>                                                                                                        Sr. </a:t>
            </a:r>
            <a:r>
              <a:rPr lang="en-US" sz="5600" b="1" dirty="0" err="1" smtClean="0">
                <a:solidFill>
                  <a:schemeClr val="tx1"/>
                </a:solidFill>
                <a:latin typeface="Times New Roman" pitchFamily="18" charset="0"/>
                <a:cs typeface="Times New Roman" pitchFamily="18" charset="0"/>
              </a:rPr>
              <a:t>Asstt</a:t>
            </a:r>
            <a:r>
              <a:rPr lang="en-US" sz="5600" b="1" dirty="0" smtClean="0">
                <a:solidFill>
                  <a:schemeClr val="tx1"/>
                </a:solidFill>
                <a:latin typeface="Times New Roman" pitchFamily="18" charset="0"/>
                <a:cs typeface="Times New Roman" pitchFamily="18" charset="0"/>
              </a:rPr>
              <a:t>. Professor &amp;</a:t>
            </a:r>
          </a:p>
          <a:p>
            <a:pPr algn="r"/>
            <a:r>
              <a:rPr lang="en-US" sz="5600" b="1" dirty="0" smtClean="0">
                <a:solidFill>
                  <a:schemeClr val="tx1"/>
                </a:solidFill>
                <a:latin typeface="Times New Roman" pitchFamily="18" charset="0"/>
                <a:cs typeface="Times New Roman" pitchFamily="18" charset="0"/>
              </a:rPr>
              <a:t>                                                                                                       Head, </a:t>
            </a:r>
            <a:r>
              <a:rPr lang="en-US" sz="5600" b="1" dirty="0" err="1" smtClean="0">
                <a:solidFill>
                  <a:schemeClr val="tx1"/>
                </a:solidFill>
                <a:latin typeface="Times New Roman" pitchFamily="18" charset="0"/>
                <a:cs typeface="Times New Roman" pitchFamily="18" charset="0"/>
              </a:rPr>
              <a:t>Deptt</a:t>
            </a:r>
            <a:r>
              <a:rPr lang="en-US" sz="5600" b="1" dirty="0" smtClean="0">
                <a:solidFill>
                  <a:schemeClr val="tx1"/>
                </a:solidFill>
                <a:latin typeface="Times New Roman" pitchFamily="18" charset="0"/>
                <a:cs typeface="Times New Roman" pitchFamily="18" charset="0"/>
              </a:rPr>
              <a:t>. of Botany</a:t>
            </a:r>
          </a:p>
          <a:p>
            <a:pPr algn="r"/>
            <a:r>
              <a:rPr lang="en-US" sz="5600" b="1" dirty="0" smtClean="0">
                <a:solidFill>
                  <a:schemeClr val="tx1"/>
                </a:solidFill>
                <a:latin typeface="Times New Roman" pitchFamily="18" charset="0"/>
                <a:cs typeface="Times New Roman" pitchFamily="18" charset="0"/>
              </a:rPr>
              <a:t>                                                                                                         MMC (PU)</a:t>
            </a:r>
          </a:p>
          <a:p>
            <a:pPr algn="r"/>
            <a:r>
              <a:rPr lang="en-US" sz="5600" b="1" dirty="0" smtClean="0">
                <a:solidFill>
                  <a:schemeClr val="tx1"/>
                </a:solidFill>
                <a:latin typeface="Times New Roman" pitchFamily="18" charset="0"/>
                <a:cs typeface="Times New Roman" pitchFamily="18" charset="0"/>
              </a:rPr>
              <a:t>                                                                                                          Patna</a:t>
            </a:r>
          </a:p>
          <a:p>
            <a:pPr algn="r"/>
            <a:r>
              <a:rPr lang="en-US" sz="5600" dirty="0" smtClean="0">
                <a:latin typeface="Times New Roman" pitchFamily="18" charset="0"/>
                <a:cs typeface="Times New Roman" pitchFamily="18" charset="0"/>
              </a:rPr>
              <a:t>                                                  </a:t>
            </a:r>
          </a:p>
          <a:p>
            <a:pPr algn="l"/>
            <a:endParaRPr lang="en-US" dirty="0"/>
          </a:p>
        </p:txBody>
      </p:sp>
      <p:sp>
        <p:nvSpPr>
          <p:cNvPr id="2" name="Title 1"/>
          <p:cNvSpPr>
            <a:spLocks noGrp="1"/>
          </p:cNvSpPr>
          <p:nvPr>
            <p:ph type="ctrTitle"/>
          </p:nvPr>
        </p:nvSpPr>
        <p:spPr>
          <a:xfrm>
            <a:off x="381000" y="685800"/>
            <a:ext cx="8229600" cy="1828800"/>
          </a:xfrm>
          <a:solidFill>
            <a:srgbClr val="7030A0"/>
          </a:solidFill>
        </p:spPr>
        <p:txBody>
          <a:bodyPr/>
          <a:lstStyle/>
          <a:p>
            <a:r>
              <a:rPr smtClean="0"/>
              <a:t> </a:t>
            </a:r>
            <a:r>
              <a:rPr sz="2800" smtClean="0">
                <a:latin typeface="Times New Roman" pitchFamily="18" charset="0"/>
                <a:cs typeface="Times New Roman" pitchFamily="18" charset="0"/>
              </a:rPr>
              <a:t>GENETICS: COMMON TERMINOLOGIES</a:t>
            </a:r>
            <a:br>
              <a:rPr sz="2800" smtClean="0">
                <a:latin typeface="Times New Roman" pitchFamily="18" charset="0"/>
                <a:cs typeface="Times New Roman" pitchFamily="18" charset="0"/>
              </a:rPr>
            </a:br>
            <a:r>
              <a:rPr sz="2800" smtClean="0">
                <a:latin typeface="Times New Roman" pitchFamily="18" charset="0"/>
                <a:cs typeface="Times New Roman" pitchFamily="18" charset="0"/>
              </a:rPr>
              <a:t>Part II (J to Z)</a:t>
            </a:r>
            <a:endParaRPr lang="en-US" sz="28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pPr algn="l"/>
            <a:r>
              <a:rPr lang="en-US" b="1" dirty="0" smtClean="0">
                <a:solidFill>
                  <a:schemeClr val="bg1"/>
                </a:solidFill>
                <a:latin typeface="Arial Black" pitchFamily="34" charset="0"/>
              </a:rPr>
              <a:t>S</a:t>
            </a:r>
            <a:endParaRPr lang="en-US" b="1" dirty="0">
              <a:solidFill>
                <a:schemeClr val="bg1"/>
              </a:solidFill>
              <a:latin typeface="Arial Black" pitchFamily="34" charset="0"/>
            </a:endParaRPr>
          </a:p>
        </p:txBody>
      </p:sp>
      <p:sp>
        <p:nvSpPr>
          <p:cNvPr id="3" name="Content Placeholder 2"/>
          <p:cNvSpPr>
            <a:spLocks noGrp="1"/>
          </p:cNvSpPr>
          <p:nvPr>
            <p:ph idx="1"/>
          </p:nvPr>
        </p:nvSpPr>
        <p:spPr/>
        <p:txBody>
          <a:bodyPr>
            <a:normAutofit fontScale="85000" lnSpcReduction="20000"/>
          </a:bodyPr>
          <a:lstStyle/>
          <a:p>
            <a:r>
              <a:rPr lang="en-US" sz="2000" b="1" dirty="0" smtClean="0">
                <a:latin typeface="Times New Roman" pitchFamily="18" charset="0"/>
                <a:cs typeface="Times New Roman" pitchFamily="18" charset="0"/>
              </a:rPr>
              <a:t>SEGREGATION:</a:t>
            </a:r>
            <a:r>
              <a:rPr lang="en-US" sz="2000" dirty="0" smtClean="0">
                <a:latin typeface="Times New Roman" pitchFamily="18" charset="0"/>
                <a:cs typeface="Times New Roman" pitchFamily="18" charset="0"/>
              </a:rPr>
              <a:t> The separation of paternal and maternal chromosomes from each other at meiosis; The separation of alleles from each other in heterozygote.</a:t>
            </a:r>
          </a:p>
          <a:p>
            <a:r>
              <a:rPr lang="en-US" sz="2000" b="1" dirty="0" smtClean="0">
                <a:latin typeface="Times New Roman" pitchFamily="18" charset="0"/>
                <a:cs typeface="Times New Roman" pitchFamily="18" charset="0"/>
              </a:rPr>
              <a:t>SEX LINKAGE: </a:t>
            </a:r>
            <a:r>
              <a:rPr lang="en-US" sz="2000" dirty="0" smtClean="0">
                <a:latin typeface="Times New Roman" pitchFamily="18" charset="0"/>
                <a:cs typeface="Times New Roman" pitchFamily="18" charset="0"/>
              </a:rPr>
              <a:t>Association or linkage of a hereditary trait with sex; The gene in a sex chromosome, usually the X; Often used synonymously with X-linkage.</a:t>
            </a:r>
          </a:p>
          <a:p>
            <a:r>
              <a:rPr lang="en-US" sz="2000" b="1" dirty="0" smtClean="0">
                <a:latin typeface="Times New Roman" pitchFamily="18" charset="0"/>
                <a:cs typeface="Times New Roman" pitchFamily="18" charset="0"/>
              </a:rPr>
              <a:t>SOMATIC CELLS: </a:t>
            </a:r>
            <a:r>
              <a:rPr lang="en-US" sz="2000" dirty="0" smtClean="0">
                <a:latin typeface="Times New Roman" pitchFamily="18" charset="0"/>
                <a:cs typeface="Times New Roman" pitchFamily="18" charset="0"/>
              </a:rPr>
              <a:t>A cell that is a component of the body, in contrast with the germ cell that is capable, when fertilized, of reproducing the organism.</a:t>
            </a:r>
          </a:p>
          <a:p>
            <a:r>
              <a:rPr lang="en-US" sz="2000" b="1" dirty="0" smtClean="0">
                <a:latin typeface="Times New Roman" pitchFamily="18" charset="0"/>
                <a:cs typeface="Times New Roman" pitchFamily="18" charset="0"/>
              </a:rPr>
              <a:t>SOUTHERN BLOT: </a:t>
            </a:r>
            <a:r>
              <a:rPr lang="en-US" sz="2000" dirty="0" smtClean="0">
                <a:latin typeface="Times New Roman" pitchFamily="18" charset="0"/>
                <a:cs typeface="Times New Roman" pitchFamily="18" charset="0"/>
              </a:rPr>
              <a:t>the transfer of DNA fragments from an electrophoretic gel to a cellulose or nylon membrane </a:t>
            </a:r>
            <a:r>
              <a:rPr lang="en-US" sz="2000" dirty="0" smtClean="0">
                <a:latin typeface="Times New Roman" pitchFamily="18" charset="0"/>
                <a:cs typeface="Times New Roman" pitchFamily="18" charset="0"/>
              </a:rPr>
              <a:t>by capillary </a:t>
            </a:r>
            <a:r>
              <a:rPr lang="en-US" sz="2000" dirty="0" smtClean="0">
                <a:latin typeface="Times New Roman" pitchFamily="18" charset="0"/>
                <a:cs typeface="Times New Roman" pitchFamily="18" charset="0"/>
              </a:rPr>
              <a:t>action.</a:t>
            </a:r>
          </a:p>
          <a:p>
            <a:r>
              <a:rPr lang="en-US" sz="2000" b="1" dirty="0" smtClean="0">
                <a:latin typeface="Times New Roman" pitchFamily="18" charset="0"/>
                <a:cs typeface="Times New Roman" pitchFamily="18" charset="0"/>
              </a:rPr>
              <a:t>STEM CELL: </a:t>
            </a:r>
            <a:r>
              <a:rPr lang="en-US" sz="2000" dirty="0" smtClean="0">
                <a:latin typeface="Times New Roman" pitchFamily="18" charset="0"/>
                <a:cs typeface="Times New Roman" pitchFamily="18" charset="0"/>
              </a:rPr>
              <a:t>A mitotically active somatic cell from which other cells arise by differentiation.</a:t>
            </a:r>
          </a:p>
          <a:p>
            <a:r>
              <a:rPr lang="en-US" sz="2000" b="1" dirty="0" smtClean="0">
                <a:latin typeface="Times New Roman" pitchFamily="18" charset="0"/>
                <a:cs typeface="Times New Roman" pitchFamily="18" charset="0"/>
              </a:rPr>
              <a:t>STRUCTURAL GENE: </a:t>
            </a:r>
            <a:r>
              <a:rPr lang="en-US" sz="2000" dirty="0" smtClean="0">
                <a:latin typeface="Times New Roman" pitchFamily="18" charset="0"/>
                <a:cs typeface="Times New Roman" pitchFamily="18" charset="0"/>
              </a:rPr>
              <a:t>A gene that specifies the synthesis of a polypeptide</a:t>
            </a:r>
          </a:p>
          <a:p>
            <a:r>
              <a:rPr lang="en-US" sz="2000" b="1" dirty="0" smtClean="0">
                <a:latin typeface="Times New Roman" pitchFamily="18" charset="0"/>
                <a:cs typeface="Times New Roman" pitchFamily="18" charset="0"/>
              </a:rPr>
              <a:t>SUPERCOIL: </a:t>
            </a:r>
            <a:r>
              <a:rPr lang="en-US" sz="2000" dirty="0" smtClean="0">
                <a:latin typeface="Times New Roman" pitchFamily="18" charset="0"/>
                <a:cs typeface="Times New Roman" pitchFamily="18" charset="0"/>
              </a:rPr>
              <a:t>A DNA molecule that has twisted.</a:t>
            </a:r>
          </a:p>
          <a:p>
            <a:r>
              <a:rPr lang="en-US" sz="2000" b="1" dirty="0" smtClean="0">
                <a:latin typeface="Times New Roman" pitchFamily="18" charset="0"/>
                <a:cs typeface="Times New Roman" pitchFamily="18" charset="0"/>
              </a:rPr>
              <a:t>SUPRESSOR MUTATION: </a:t>
            </a:r>
            <a:r>
              <a:rPr lang="en-US" sz="2000" dirty="0" smtClean="0">
                <a:latin typeface="Times New Roman" pitchFamily="18" charset="0"/>
                <a:cs typeface="Times New Roman" pitchFamily="18" charset="0"/>
              </a:rPr>
              <a:t>A mutation that partially or completely cancels the phenotypic effect of another mutation</a:t>
            </a:r>
          </a:p>
          <a:p>
            <a:r>
              <a:rPr lang="en-US" sz="2000" b="1" dirty="0" smtClean="0">
                <a:latin typeface="Times New Roman" pitchFamily="18" charset="0"/>
                <a:cs typeface="Times New Roman" pitchFamily="18" charset="0"/>
              </a:rPr>
              <a:t>SYNAPSIS: </a:t>
            </a:r>
            <a:r>
              <a:rPr lang="en-US" sz="2000" dirty="0" smtClean="0">
                <a:latin typeface="Times New Roman" pitchFamily="18" charset="0"/>
                <a:cs typeface="Times New Roman" pitchFamily="18" charset="0"/>
              </a:rPr>
              <a:t>The pairing of homologous chromosome in the meiotic prophase.</a:t>
            </a:r>
          </a:p>
          <a:p>
            <a:r>
              <a:rPr lang="en-US" sz="2000" b="1" dirty="0" smtClean="0">
                <a:latin typeface="Times New Roman" pitchFamily="18" charset="0"/>
                <a:cs typeface="Times New Roman" pitchFamily="18" charset="0"/>
              </a:rPr>
              <a:t>SYNAPTINEMAL COMPLEX:</a:t>
            </a:r>
            <a:r>
              <a:rPr lang="en-US" sz="2000" dirty="0" smtClean="0">
                <a:latin typeface="Times New Roman" pitchFamily="18" charset="0"/>
                <a:cs typeface="Times New Roman" pitchFamily="18" charset="0"/>
              </a:rPr>
              <a:t> A ribbon like structure formed between synapsed homologues at the end of the first meiotic prophase, binding the chromatids along their length and facilitating chromatid exchange.</a:t>
            </a:r>
            <a:endParaRPr lang="en-US" sz="2000"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pPr algn="l"/>
            <a:r>
              <a:rPr lang="en-US" dirty="0" smtClean="0">
                <a:solidFill>
                  <a:schemeClr val="bg1"/>
                </a:solidFill>
                <a:latin typeface="Arial Black" pitchFamily="34" charset="0"/>
              </a:rPr>
              <a:t>S</a:t>
            </a:r>
            <a:endParaRPr lang="en-US" dirty="0">
              <a:solidFill>
                <a:schemeClr val="bg1"/>
              </a:solidFill>
              <a:latin typeface="Arial Black" pitchFamily="34" charset="0"/>
            </a:endParaRPr>
          </a:p>
        </p:txBody>
      </p:sp>
      <p:sp>
        <p:nvSpPr>
          <p:cNvPr id="3" name="Content Placeholder 2"/>
          <p:cNvSpPr>
            <a:spLocks noGrp="1"/>
          </p:cNvSpPr>
          <p:nvPr>
            <p:ph idx="1"/>
          </p:nvPr>
        </p:nvSpPr>
        <p:spPr/>
        <p:txBody>
          <a:bodyPr>
            <a:normAutofit fontScale="70000" lnSpcReduction="20000"/>
          </a:bodyPr>
          <a:lstStyle/>
          <a:p>
            <a:r>
              <a:rPr lang="en-US" b="1" dirty="0" smtClean="0">
                <a:latin typeface="Times New Roman" pitchFamily="18" charset="0"/>
                <a:cs typeface="Times New Roman" pitchFamily="18" charset="0"/>
              </a:rPr>
              <a:t>SUPRESSOR MUTATION: </a:t>
            </a:r>
            <a:r>
              <a:rPr lang="en-US" dirty="0" smtClean="0">
                <a:latin typeface="Times New Roman" pitchFamily="18" charset="0"/>
                <a:cs typeface="Times New Roman" pitchFamily="18" charset="0"/>
              </a:rPr>
              <a:t>A mutation that partially or completely cancels the phenotypic effect of another mutation</a:t>
            </a:r>
          </a:p>
          <a:p>
            <a:r>
              <a:rPr lang="en-US" b="1" dirty="0" smtClean="0">
                <a:latin typeface="Times New Roman" pitchFamily="18" charset="0"/>
                <a:cs typeface="Times New Roman" pitchFamily="18" charset="0"/>
              </a:rPr>
              <a:t>SYNAPSIS: </a:t>
            </a:r>
            <a:r>
              <a:rPr lang="en-US" dirty="0" smtClean="0">
                <a:latin typeface="Times New Roman" pitchFamily="18" charset="0"/>
                <a:cs typeface="Times New Roman" pitchFamily="18" charset="0"/>
              </a:rPr>
              <a:t>The pairing of homologous chromosome in the meiotic prophase.</a:t>
            </a:r>
          </a:p>
          <a:p>
            <a:r>
              <a:rPr lang="en-US" b="1" dirty="0" smtClean="0">
                <a:latin typeface="Times New Roman" pitchFamily="18" charset="0"/>
                <a:cs typeface="Times New Roman" pitchFamily="18" charset="0"/>
              </a:rPr>
              <a:t>SYNAPTINEMAL COMPLEX:</a:t>
            </a:r>
            <a:r>
              <a:rPr lang="en-US" dirty="0" smtClean="0">
                <a:latin typeface="Times New Roman" pitchFamily="18" charset="0"/>
                <a:cs typeface="Times New Roman" pitchFamily="18" charset="0"/>
              </a:rPr>
              <a:t> A ribbon like structure formed between synapsed homologues at the end of the first meiotic prophase, binding the chromatids along their length and facilitating chromatid exchange</a:t>
            </a:r>
            <a:r>
              <a:rPr lang="en-US"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SYNDROME: </a:t>
            </a:r>
            <a:r>
              <a:rPr lang="en-US" dirty="0" smtClean="0">
                <a:latin typeface="Times New Roman" pitchFamily="18" charset="0"/>
                <a:cs typeface="Times New Roman" pitchFamily="18" charset="0"/>
              </a:rPr>
              <a:t>A group of symptoms that occur together and represent a particular disease</a:t>
            </a:r>
            <a:r>
              <a:rPr lang="en-US" b="1"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SYNKARYON: </a:t>
            </a:r>
            <a:r>
              <a:rPr lang="en-US" dirty="0" smtClean="0">
                <a:latin typeface="Times New Roman" pitchFamily="18" charset="0"/>
                <a:cs typeface="Times New Roman" pitchFamily="18" charset="0"/>
              </a:rPr>
              <a:t> A nucleus formed by the fusion of nuclei from two different somatic cells during somatic cell hybridization</a:t>
            </a:r>
          </a:p>
          <a:p>
            <a:r>
              <a:rPr lang="en-US" b="1" dirty="0" smtClean="0">
                <a:latin typeface="Times New Roman" pitchFamily="18" charset="0"/>
                <a:cs typeface="Times New Roman" pitchFamily="18" charset="0"/>
              </a:rPr>
              <a:t>SYNTENY: </a:t>
            </a:r>
            <a:r>
              <a:rPr lang="en-US" dirty="0" smtClean="0">
                <a:latin typeface="Times New Roman" pitchFamily="18" charset="0"/>
                <a:cs typeface="Times New Roman" pitchFamily="18" charset="0"/>
              </a:rPr>
              <a:t>The occurrence of two loci on the same chromosome, without regard distance between them.</a:t>
            </a:r>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pPr algn="l"/>
            <a:r>
              <a:rPr lang="en-US" dirty="0" smtClean="0">
                <a:solidFill>
                  <a:schemeClr val="bg1"/>
                </a:solidFill>
                <a:latin typeface="Arial Black" pitchFamily="34" charset="0"/>
              </a:rPr>
              <a:t>T</a:t>
            </a:r>
            <a:endParaRPr lang="en-US" dirty="0">
              <a:solidFill>
                <a:schemeClr val="bg1"/>
              </a:solidFill>
              <a:latin typeface="Arial Black" pitchFamily="34" charset="0"/>
            </a:endParaRPr>
          </a:p>
        </p:txBody>
      </p:sp>
      <p:sp>
        <p:nvSpPr>
          <p:cNvPr id="3" name="Content Placeholder 2"/>
          <p:cNvSpPr>
            <a:spLocks noGrp="1"/>
          </p:cNvSpPr>
          <p:nvPr>
            <p:ph idx="1"/>
          </p:nvPr>
        </p:nvSpPr>
        <p:spPr/>
        <p:txBody>
          <a:bodyPr>
            <a:noAutofit/>
          </a:bodyPr>
          <a:lstStyle/>
          <a:p>
            <a:r>
              <a:rPr lang="en-US" sz="1600" b="1" dirty="0" smtClean="0">
                <a:latin typeface="Times New Roman" pitchFamily="18" charset="0"/>
                <a:cs typeface="Times New Roman" pitchFamily="18" charset="0"/>
              </a:rPr>
              <a:t>TELOPHASE:</a:t>
            </a:r>
            <a:r>
              <a:rPr lang="en-US" sz="1600" dirty="0" smtClean="0">
                <a:latin typeface="Times New Roman" pitchFamily="18" charset="0"/>
                <a:cs typeface="Times New Roman" pitchFamily="18" charset="0"/>
              </a:rPr>
              <a:t> The last stage of each mitotic </a:t>
            </a:r>
            <a:r>
              <a:rPr lang="en-US" sz="1600" dirty="0" smtClean="0">
                <a:latin typeface="Times New Roman" pitchFamily="18" charset="0"/>
                <a:cs typeface="Times New Roman" pitchFamily="18" charset="0"/>
              </a:rPr>
              <a:t>and meiotic </a:t>
            </a:r>
            <a:r>
              <a:rPr lang="en-US" sz="1600" dirty="0" smtClean="0">
                <a:latin typeface="Times New Roman" pitchFamily="18" charset="0"/>
                <a:cs typeface="Times New Roman" pitchFamily="18" charset="0"/>
              </a:rPr>
              <a:t>division in which the </a:t>
            </a:r>
            <a:r>
              <a:rPr lang="en-US" sz="1600" dirty="0" smtClean="0">
                <a:latin typeface="Times New Roman" pitchFamily="18" charset="0"/>
                <a:cs typeface="Times New Roman" pitchFamily="18" charset="0"/>
              </a:rPr>
              <a:t>chromosomes </a:t>
            </a:r>
            <a:r>
              <a:rPr lang="en-US" sz="1600" dirty="0" smtClean="0">
                <a:latin typeface="Times New Roman" pitchFamily="18" charset="0"/>
                <a:cs typeface="Times New Roman" pitchFamily="18" charset="0"/>
              </a:rPr>
              <a:t>are assembled at the poles of the division spindle.</a:t>
            </a:r>
          </a:p>
          <a:p>
            <a:r>
              <a:rPr lang="en-US" sz="1600" b="1" dirty="0" smtClean="0">
                <a:latin typeface="Times New Roman" pitchFamily="18" charset="0"/>
                <a:cs typeface="Times New Roman" pitchFamily="18" charset="0"/>
              </a:rPr>
              <a:t>TERMINALIZATION:</a:t>
            </a:r>
            <a:r>
              <a:rPr lang="en-US" sz="1600" dirty="0" smtClean="0">
                <a:latin typeface="Times New Roman" pitchFamily="18" charset="0"/>
                <a:cs typeface="Times New Roman" pitchFamily="18" charset="0"/>
              </a:rPr>
              <a:t> Repelling movement of the centromeres of the bivalents in the diplotene stages of the meiotic prophase that tends to move the visible chiasmata towards the ends of the bivalents.</a:t>
            </a:r>
          </a:p>
          <a:p>
            <a:r>
              <a:rPr lang="en-US" sz="1600" b="1" dirty="0" smtClean="0">
                <a:latin typeface="Times New Roman" pitchFamily="18" charset="0"/>
                <a:cs typeface="Times New Roman" pitchFamily="18" charset="0"/>
              </a:rPr>
              <a:t>TEST CROSS: </a:t>
            </a:r>
            <a:r>
              <a:rPr lang="en-US" sz="1600" dirty="0" smtClean="0">
                <a:latin typeface="Times New Roman" pitchFamily="18" charset="0"/>
                <a:cs typeface="Times New Roman" pitchFamily="18" charset="0"/>
              </a:rPr>
              <a:t>Back cross to the recessive parental type or a cross between genetically unknown individual with a fully recessive tester to determine whether an individual in question is heterozygous or homozygous for a certain allele. Also used as a test for linkage.</a:t>
            </a:r>
          </a:p>
          <a:p>
            <a:r>
              <a:rPr lang="en-US" sz="1600" b="1" dirty="0" smtClean="0">
                <a:latin typeface="Times New Roman" pitchFamily="18" charset="0"/>
                <a:cs typeface="Times New Roman" pitchFamily="18" charset="0"/>
              </a:rPr>
              <a:t>TETRAD:</a:t>
            </a:r>
            <a:r>
              <a:rPr lang="en-US" sz="1600" dirty="0" smtClean="0">
                <a:latin typeface="Times New Roman" pitchFamily="18" charset="0"/>
                <a:cs typeface="Times New Roman" pitchFamily="18" charset="0"/>
              </a:rPr>
              <a:t> The four cells arising from the second meiotic division in plants (pollen tetrads) of fungi (blastospores). The term is also used to identify the  of chromatids that is formed by the association of duplicated homologous chromosomes during meiosis.</a:t>
            </a:r>
          </a:p>
          <a:p>
            <a:r>
              <a:rPr lang="en-US" sz="1600" b="1" dirty="0" smtClean="0">
                <a:latin typeface="Times New Roman" pitchFamily="18" charset="0"/>
                <a:cs typeface="Times New Roman" pitchFamily="18" charset="0"/>
              </a:rPr>
              <a:t>TETRAPLOID: </a:t>
            </a:r>
            <a:r>
              <a:rPr lang="en-US" sz="1600" dirty="0" smtClean="0">
                <a:latin typeface="Times New Roman" pitchFamily="18" charset="0"/>
                <a:cs typeface="Times New Roman" pitchFamily="18" charset="0"/>
              </a:rPr>
              <a:t>An organism whose cells contain four haploid (4</a:t>
            </a:r>
            <a:r>
              <a:rPr lang="en-US" sz="1600" i="1" dirty="0" smtClean="0">
                <a:latin typeface="Times New Roman" pitchFamily="18" charset="0"/>
                <a:cs typeface="Times New Roman" pitchFamily="18" charset="0"/>
              </a:rPr>
              <a:t>n</a:t>
            </a:r>
            <a:r>
              <a:rPr lang="en-US" sz="1600" dirty="0" smtClean="0">
                <a:latin typeface="Times New Roman" pitchFamily="18" charset="0"/>
                <a:cs typeface="Times New Roman" pitchFamily="18" charset="0"/>
              </a:rPr>
              <a:t>) sets of chromosomes or genomes.</a:t>
            </a:r>
          </a:p>
          <a:p>
            <a:r>
              <a:rPr lang="en-US" sz="1600" b="1" dirty="0" smtClean="0">
                <a:latin typeface="Times New Roman" pitchFamily="18" charset="0"/>
                <a:cs typeface="Times New Roman" pitchFamily="18" charset="0"/>
              </a:rPr>
              <a:t>TETRASOMIC: </a:t>
            </a:r>
            <a:r>
              <a:rPr lang="en-US" sz="1600" dirty="0" smtClean="0">
                <a:latin typeface="Times New Roman" pitchFamily="18" charset="0"/>
                <a:cs typeface="Times New Roman" pitchFamily="18" charset="0"/>
              </a:rPr>
              <a:t>Pertaining to a nucleus or an organism with four members of one of its chromosome whereas the remainder of its chromosome complement is diploid (2</a:t>
            </a:r>
            <a:r>
              <a:rPr lang="en-US" sz="1600" i="1" dirty="0" smtClean="0">
                <a:latin typeface="Times New Roman" pitchFamily="18" charset="0"/>
                <a:cs typeface="Times New Roman" pitchFamily="18" charset="0"/>
              </a:rPr>
              <a:t>n</a:t>
            </a:r>
            <a:r>
              <a:rPr lang="en-US" sz="1600" dirty="0" smtClean="0">
                <a:latin typeface="Times New Roman" pitchFamily="18" charset="0"/>
                <a:cs typeface="Times New Roman" pitchFamily="18" charset="0"/>
              </a:rPr>
              <a:t>+2).</a:t>
            </a:r>
          </a:p>
          <a:p>
            <a:r>
              <a:rPr lang="en-US" sz="1600" b="1" dirty="0" smtClean="0">
                <a:latin typeface="Times New Roman" pitchFamily="18" charset="0"/>
                <a:cs typeface="Times New Roman" pitchFamily="18" charset="0"/>
              </a:rPr>
              <a:t>TOTIPOTENT CELL (OR NUCEUS): </a:t>
            </a:r>
            <a:r>
              <a:rPr lang="en-US" sz="1600" dirty="0" smtClean="0">
                <a:latin typeface="Times New Roman" pitchFamily="18" charset="0"/>
                <a:cs typeface="Times New Roman" pitchFamily="18" charset="0"/>
              </a:rPr>
              <a:t>An undifferentiated cell (or nucleus) such as a blastomere that when isolated or suitably transplanted can develop into a complete embryo.</a:t>
            </a:r>
            <a:endParaRPr lang="en-US" sz="1600" b="1"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pPr algn="l"/>
            <a:r>
              <a:rPr lang="en-US" dirty="0" smtClean="0">
                <a:solidFill>
                  <a:schemeClr val="bg1"/>
                </a:solidFill>
                <a:latin typeface="Arial Black" pitchFamily="34" charset="0"/>
              </a:rPr>
              <a:t>T</a:t>
            </a:r>
            <a:endParaRPr lang="en-US" dirty="0">
              <a:solidFill>
                <a:schemeClr val="bg1"/>
              </a:solidFill>
              <a:latin typeface="Arial Black" pitchFamily="34" charset="0"/>
            </a:endParaRPr>
          </a:p>
        </p:txBody>
      </p:sp>
      <p:sp>
        <p:nvSpPr>
          <p:cNvPr id="3" name="Content Placeholder 2"/>
          <p:cNvSpPr>
            <a:spLocks noGrp="1"/>
          </p:cNvSpPr>
          <p:nvPr>
            <p:ph idx="1"/>
          </p:nvPr>
        </p:nvSpPr>
        <p:spPr/>
        <p:txBody>
          <a:bodyPr>
            <a:normAutofit/>
          </a:bodyPr>
          <a:lstStyle/>
          <a:p>
            <a:r>
              <a:rPr lang="en-US" sz="2000" b="1" dirty="0" smtClean="0">
                <a:latin typeface="Times New Roman" pitchFamily="18" charset="0"/>
                <a:cs typeface="Times New Roman" pitchFamily="18" charset="0"/>
              </a:rPr>
              <a:t>TRANSGENIC: </a:t>
            </a:r>
            <a:r>
              <a:rPr lang="en-US" sz="2000" dirty="0" smtClean="0">
                <a:latin typeface="Times New Roman" pitchFamily="18" charset="0"/>
                <a:cs typeface="Times New Roman" pitchFamily="18" charset="0"/>
              </a:rPr>
              <a:t>A term applied to organism that have been altered by introducing DNA molecule into them.</a:t>
            </a:r>
          </a:p>
          <a:p>
            <a:r>
              <a:rPr lang="en-US" sz="2000" b="1" dirty="0" smtClean="0">
                <a:latin typeface="Times New Roman" pitchFamily="18" charset="0"/>
                <a:cs typeface="Times New Roman" pitchFamily="18" charset="0"/>
              </a:rPr>
              <a:t>TRANSITION: A</a:t>
            </a:r>
            <a:r>
              <a:rPr lang="en-US" sz="2000" dirty="0" smtClean="0">
                <a:latin typeface="Times New Roman" pitchFamily="18" charset="0"/>
                <a:cs typeface="Times New Roman" pitchFamily="18" charset="0"/>
              </a:rPr>
              <a:t> mutation caused by the substitution of one Purine by another Purine or one Pyrimidine by another Pyrimidine in DNA or RNA.</a:t>
            </a:r>
          </a:p>
          <a:p>
            <a:r>
              <a:rPr lang="en-US" sz="2000" b="1" dirty="0" smtClean="0">
                <a:latin typeface="Times New Roman" pitchFamily="18" charset="0"/>
                <a:cs typeface="Times New Roman" pitchFamily="18" charset="0"/>
              </a:rPr>
              <a:t>TRANSLOCATION: </a:t>
            </a:r>
            <a:r>
              <a:rPr lang="en-US" sz="2000" dirty="0" smtClean="0">
                <a:latin typeface="Times New Roman" pitchFamily="18" charset="0"/>
                <a:cs typeface="Times New Roman" pitchFamily="18" charset="0"/>
              </a:rPr>
              <a:t>Change in the position of a segment of a chromosome to another part of the same chromosome or to a different chromosome.</a:t>
            </a:r>
          </a:p>
          <a:p>
            <a:r>
              <a:rPr lang="en-US" sz="2000" b="1" dirty="0" smtClean="0">
                <a:latin typeface="Times New Roman" pitchFamily="18" charset="0"/>
                <a:cs typeface="Times New Roman" pitchFamily="18" charset="0"/>
              </a:rPr>
              <a:t>TRANSPOSONS: </a:t>
            </a:r>
            <a:r>
              <a:rPr lang="en-US" sz="2000" dirty="0" smtClean="0">
                <a:latin typeface="Times New Roman" pitchFamily="18" charset="0"/>
                <a:cs typeface="Times New Roman" pitchFamily="18" charset="0"/>
              </a:rPr>
              <a:t>DNA elements that can move (“transpose themselves”) from one position from DNA molecule to another.</a:t>
            </a:r>
          </a:p>
          <a:p>
            <a:r>
              <a:rPr lang="en-US" sz="2000" b="1" dirty="0" smtClean="0">
                <a:latin typeface="Times New Roman" pitchFamily="18" charset="0"/>
                <a:cs typeface="Times New Roman" pitchFamily="18" charset="0"/>
              </a:rPr>
              <a:t>TRIHYBRID: </a:t>
            </a:r>
            <a:r>
              <a:rPr lang="en-US" sz="2000" dirty="0" smtClean="0">
                <a:latin typeface="Times New Roman" pitchFamily="18" charset="0"/>
                <a:cs typeface="Times New Roman" pitchFamily="18" charset="0"/>
              </a:rPr>
              <a:t>The offspring from homozygous parents differing in three pair of genes.</a:t>
            </a:r>
          </a:p>
          <a:p>
            <a:r>
              <a:rPr lang="en-US" sz="2000" b="1" dirty="0" smtClean="0">
                <a:latin typeface="Times New Roman" pitchFamily="18" charset="0"/>
                <a:cs typeface="Times New Roman" pitchFamily="18" charset="0"/>
              </a:rPr>
              <a:t>TRISOMIC: </a:t>
            </a:r>
            <a:r>
              <a:rPr lang="en-US" sz="2000" dirty="0" smtClean="0">
                <a:latin typeface="Times New Roman" pitchFamily="18" charset="0"/>
                <a:cs typeface="Times New Roman" pitchFamily="18" charset="0"/>
              </a:rPr>
              <a:t>An otherwise diploid cell or organism that has an extra chromosome of one pair (2</a:t>
            </a:r>
            <a:r>
              <a:rPr lang="en-US" sz="2000" i="1" dirty="0" smtClean="0">
                <a:latin typeface="Times New Roman" pitchFamily="18" charset="0"/>
                <a:cs typeface="Times New Roman" pitchFamily="18" charset="0"/>
              </a:rPr>
              <a:t>n</a:t>
            </a:r>
            <a:r>
              <a:rPr lang="en-US" sz="2000" dirty="0" smtClean="0">
                <a:latin typeface="Times New Roman" pitchFamily="18" charset="0"/>
                <a:cs typeface="Times New Roman" pitchFamily="18" charset="0"/>
              </a:rPr>
              <a:t>+1).</a:t>
            </a:r>
            <a:endParaRPr lang="en-US" sz="2000" b="1"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pPr algn="l"/>
            <a:r>
              <a:rPr lang="en-US" dirty="0" smtClean="0">
                <a:solidFill>
                  <a:schemeClr val="bg1"/>
                </a:solidFill>
                <a:latin typeface="Arial Black" pitchFamily="34" charset="0"/>
              </a:rPr>
              <a:t>U-V-W-X-Y-Z</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371600"/>
            <a:ext cx="8229600" cy="5638800"/>
          </a:xfrm>
        </p:spPr>
        <p:txBody>
          <a:bodyPr>
            <a:noAutofit/>
          </a:bodyPr>
          <a:lstStyle/>
          <a:p>
            <a:r>
              <a:rPr lang="en-US" sz="1800" b="1" dirty="0" smtClean="0">
                <a:latin typeface="Times New Roman" pitchFamily="18" charset="0"/>
                <a:cs typeface="Times New Roman" pitchFamily="18" charset="0"/>
              </a:rPr>
              <a:t>UNIPARTITE STRUCTURES:</a:t>
            </a:r>
            <a:r>
              <a:rPr lang="en-US" sz="1800" dirty="0" smtClean="0">
                <a:latin typeface="Times New Roman" pitchFamily="18" charset="0"/>
                <a:cs typeface="Times New Roman" pitchFamily="18" charset="0"/>
              </a:rPr>
              <a:t> Single units.</a:t>
            </a:r>
          </a:p>
          <a:p>
            <a:r>
              <a:rPr lang="en-US" sz="1800" b="1" dirty="0" smtClean="0">
                <a:latin typeface="Times New Roman" pitchFamily="18" charset="0"/>
                <a:cs typeface="Times New Roman" pitchFamily="18" charset="0"/>
              </a:rPr>
              <a:t>VECTOR: </a:t>
            </a:r>
            <a:r>
              <a:rPr lang="en-US" sz="1800" dirty="0" smtClean="0">
                <a:latin typeface="Times New Roman" pitchFamily="18" charset="0"/>
                <a:cs typeface="Times New Roman" pitchFamily="18" charset="0"/>
              </a:rPr>
              <a:t>A plasmid or viral chromosome that may be used to construct recombinant DNA molecules for introduction in the living cells.</a:t>
            </a:r>
            <a:endParaRPr lang="en-US" sz="1800" b="1" dirty="0" smtClean="0">
              <a:latin typeface="Times New Roman" pitchFamily="18" charset="0"/>
              <a:cs typeface="Times New Roman" pitchFamily="18" charset="0"/>
            </a:endParaRPr>
          </a:p>
          <a:p>
            <a:r>
              <a:rPr lang="en-US" sz="1800" b="1" dirty="0" smtClean="0">
                <a:latin typeface="Times New Roman" pitchFamily="18" charset="0"/>
                <a:cs typeface="Times New Roman" pitchFamily="18" charset="0"/>
              </a:rPr>
              <a:t>WESTERN BLOT:</a:t>
            </a:r>
            <a:r>
              <a:rPr lang="en-US" sz="1800" dirty="0" smtClean="0">
                <a:latin typeface="Times New Roman" pitchFamily="18" charset="0"/>
                <a:cs typeface="Times New Roman" pitchFamily="18" charset="0"/>
              </a:rPr>
              <a:t> The transfer of proteins from an electrophoretic gel to a cellulose or nylon membrane by means of an electric force.</a:t>
            </a:r>
          </a:p>
          <a:p>
            <a:r>
              <a:rPr lang="en-US" sz="1800" b="1" dirty="0" smtClean="0">
                <a:latin typeface="Times New Roman" pitchFamily="18" charset="0"/>
                <a:cs typeface="Times New Roman" pitchFamily="18" charset="0"/>
              </a:rPr>
              <a:t>WOBBLE HYPOTHESIS:</a:t>
            </a:r>
            <a:r>
              <a:rPr lang="en-US" sz="1800" dirty="0" smtClean="0">
                <a:latin typeface="Times New Roman" pitchFamily="18" charset="0"/>
                <a:cs typeface="Times New Roman" pitchFamily="18" charset="0"/>
              </a:rPr>
              <a:t> Hypothesis to explain how one tRNA may recognize two codons. The first two bases of the mRNA codon and anticodon pair properly, but the third base in the anticodon has some play (wobble) that permits it to pair with more than one base.</a:t>
            </a:r>
            <a:endParaRPr lang="en-US" sz="1800" dirty="0" smtClean="0">
              <a:latin typeface="Times New Roman" pitchFamily="18" charset="0"/>
              <a:cs typeface="Times New Roman" pitchFamily="18" charset="0"/>
            </a:endParaRPr>
          </a:p>
          <a:p>
            <a:r>
              <a:rPr lang="en-US" sz="1800" b="1" dirty="0" smtClean="0">
                <a:latin typeface="Times New Roman" pitchFamily="18" charset="0"/>
                <a:cs typeface="Times New Roman" pitchFamily="18" charset="0"/>
              </a:rPr>
              <a:t>X-CHROMOSOME:</a:t>
            </a:r>
            <a:r>
              <a:rPr lang="en-US" sz="1800" dirty="0" smtClean="0">
                <a:latin typeface="Times New Roman" pitchFamily="18" charset="0"/>
                <a:cs typeface="Times New Roman" pitchFamily="18" charset="0"/>
              </a:rPr>
              <a:t> A chromosome associated with sex determination in most animal, the female has two and the male has one X-chromosome.</a:t>
            </a:r>
          </a:p>
          <a:p>
            <a:r>
              <a:rPr lang="en-US" sz="1800" b="1" dirty="0" smtClean="0">
                <a:latin typeface="Times New Roman" pitchFamily="18" charset="0"/>
                <a:cs typeface="Times New Roman" pitchFamily="18" charset="0"/>
              </a:rPr>
              <a:t>Y- CHROMOSOME:</a:t>
            </a:r>
            <a:r>
              <a:rPr lang="en-US" sz="1800" dirty="0" smtClean="0">
                <a:latin typeface="Times New Roman" pitchFamily="18" charset="0"/>
                <a:cs typeface="Times New Roman" pitchFamily="18" charset="0"/>
              </a:rPr>
              <a:t> The partner of the X-chromosome in the male of many animal species.</a:t>
            </a:r>
          </a:p>
          <a:p>
            <a:r>
              <a:rPr lang="en-US" sz="1800" b="1" dirty="0" smtClean="0">
                <a:latin typeface="Times New Roman" pitchFamily="18" charset="0"/>
                <a:cs typeface="Times New Roman" pitchFamily="18" charset="0"/>
              </a:rPr>
              <a:t>ZYGONEMA: </a:t>
            </a:r>
            <a:r>
              <a:rPr lang="en-US" sz="1800" dirty="0" smtClean="0">
                <a:latin typeface="Times New Roman" pitchFamily="18" charset="0"/>
                <a:cs typeface="Times New Roman" pitchFamily="18" charset="0"/>
              </a:rPr>
              <a:t>Stage in meiosis during which synapsis occurs; after the leptotene stage and before the pachytene stage in the meiotic prophase.</a:t>
            </a:r>
          </a:p>
          <a:p>
            <a:r>
              <a:rPr lang="en-US" sz="1800" b="1" dirty="0" smtClean="0">
                <a:latin typeface="Times New Roman" pitchFamily="18" charset="0"/>
                <a:cs typeface="Times New Roman" pitchFamily="18" charset="0"/>
              </a:rPr>
              <a:t>ZYGOTE: </a:t>
            </a:r>
            <a:r>
              <a:rPr lang="en-US" sz="1800" dirty="0" smtClean="0">
                <a:latin typeface="Times New Roman" pitchFamily="18" charset="0"/>
                <a:cs typeface="Times New Roman" pitchFamily="18" charset="0"/>
              </a:rPr>
              <a:t>The cell produced by the union of mature sex cells (</a:t>
            </a:r>
            <a:r>
              <a:rPr lang="en-US" sz="1800" dirty="0" err="1" smtClean="0">
                <a:latin typeface="Times New Roman" pitchFamily="18" charset="0"/>
                <a:cs typeface="Times New Roman" pitchFamily="18" charset="0"/>
              </a:rPr>
              <a:t>gemetes</a:t>
            </a:r>
            <a:r>
              <a:rPr lang="en-US" sz="1800" dirty="0" smtClean="0">
                <a:latin typeface="Times New Roman" pitchFamily="18" charset="0"/>
                <a:cs typeface="Times New Roman" pitchFamily="18" charset="0"/>
              </a:rPr>
              <a:t>) in reproduction; Also used in genetics to designate the individu</a:t>
            </a:r>
            <a:r>
              <a:rPr lang="en-US" sz="1800" dirty="0" smtClean="0">
                <a:latin typeface="Times New Roman" pitchFamily="18" charset="0"/>
                <a:cs typeface="Times New Roman" pitchFamily="18" charset="0"/>
              </a:rPr>
              <a:t>al </a:t>
            </a:r>
            <a:r>
              <a:rPr lang="en-US" sz="1800" dirty="0" smtClean="0">
                <a:latin typeface="Times New Roman" pitchFamily="18" charset="0"/>
                <a:cs typeface="Times New Roman" pitchFamily="18" charset="0"/>
              </a:rPr>
              <a:t>developing from such a cell.</a:t>
            </a:r>
            <a:endParaRPr lang="en-US" sz="18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a:solidFill>
            <a:schemeClr val="accent2">
              <a:lumMod val="20000"/>
              <a:lumOff val="80000"/>
            </a:schemeClr>
          </a:solidFill>
        </p:spPr>
        <p:txBody>
          <a:bodyPr>
            <a:normAutofit/>
          </a:bodyPr>
          <a:lstStyle/>
          <a:p>
            <a:r>
              <a:rPr lang="en-US" dirty="0" smtClean="0">
                <a:latin typeface="Times New Roman" pitchFamily="18" charset="0"/>
                <a:cs typeface="Times New Roman" pitchFamily="18" charset="0"/>
              </a:rPr>
              <a:t>Students </a:t>
            </a:r>
            <a:r>
              <a:rPr lang="en-US" dirty="0" smtClean="0">
                <a:latin typeface="Times New Roman" pitchFamily="18" charset="0"/>
                <a:cs typeface="Times New Roman" pitchFamily="18" charset="0"/>
              </a:rPr>
              <a:t>are requested to share their queries on </a:t>
            </a:r>
            <a:r>
              <a:rPr lang="en-US" b="1" dirty="0" smtClean="0">
                <a:latin typeface="Times New Roman" pitchFamily="18" charset="0"/>
                <a:cs typeface="Times New Roman" pitchFamily="18" charset="0"/>
              </a:rPr>
              <a:t>whatsapp group </a:t>
            </a:r>
            <a:r>
              <a:rPr lang="en-US" dirty="0" smtClean="0">
                <a:latin typeface="Times New Roman" pitchFamily="18" charset="0"/>
                <a:cs typeface="Times New Roman" pitchFamily="18" charset="0"/>
              </a:rPr>
              <a:t>of class: </a:t>
            </a:r>
            <a:r>
              <a:rPr lang="en-US" b="1" dirty="0" smtClean="0">
                <a:latin typeface="Times New Roman" pitchFamily="18" charset="0"/>
                <a:cs typeface="Times New Roman" pitchFamily="18" charset="0"/>
              </a:rPr>
              <a:t>MMC botany(D2)</a:t>
            </a:r>
          </a:p>
          <a:p>
            <a:pPr>
              <a:buNone/>
            </a:pPr>
            <a:r>
              <a:rPr lang="en-US" dirty="0" smtClean="0">
                <a:latin typeface="Times New Roman" pitchFamily="18" charset="0"/>
                <a:cs typeface="Times New Roman" pitchFamily="18" charset="0"/>
              </a:rPr>
              <a:t>                         OR</a:t>
            </a:r>
          </a:p>
          <a:p>
            <a:r>
              <a:rPr lang="en-US" dirty="0" smtClean="0">
                <a:latin typeface="Times New Roman" pitchFamily="18" charset="0"/>
                <a:cs typeface="Times New Roman" pitchFamily="18" charset="0"/>
                <a:hlinkClick r:id="rId2"/>
              </a:rPr>
              <a:t>Khare.pushpanjali2@gmail.com</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OR</a:t>
            </a:r>
          </a:p>
          <a:p>
            <a:r>
              <a:rPr lang="en-US" b="1" dirty="0" smtClean="0">
                <a:latin typeface="Times New Roman" pitchFamily="18" charset="0"/>
                <a:cs typeface="Times New Roman" pitchFamily="18" charset="0"/>
              </a:rPr>
              <a:t># 9708063491</a:t>
            </a:r>
          </a:p>
          <a:p>
            <a:endParaRPr lang="en-US" dirty="0" smtClean="0">
              <a:solidFill>
                <a:schemeClr val="bg1"/>
              </a:solidFill>
              <a:latin typeface="Times New Roman" pitchFamily="18" charset="0"/>
              <a:cs typeface="Times New Roman" pitchFamily="18" charset="0"/>
            </a:endParaRPr>
          </a:p>
          <a:p>
            <a:pPr>
              <a:buNone/>
            </a:pPr>
            <a:endParaRPr lang="en-US" b="1" dirty="0" smtClean="0">
              <a:solidFill>
                <a:schemeClr val="bg1"/>
              </a:solidFill>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rgbClr val="7030A0"/>
          </a:solidFill>
        </p:spPr>
        <p:txBody>
          <a:bodyPr/>
          <a:lstStyle/>
          <a:p>
            <a:pPr algn="l"/>
            <a:r>
              <a:rPr lang="en-US" b="1" dirty="0" smtClean="0">
                <a:solidFill>
                  <a:schemeClr val="bg1"/>
                </a:solidFill>
                <a:latin typeface="Times New Roman" pitchFamily="18" charset="0"/>
                <a:cs typeface="Times New Roman" pitchFamily="18" charset="0"/>
              </a:rPr>
              <a:t>J- K</a:t>
            </a:r>
            <a:endParaRPr lang="en-US" b="1"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p:txBody>
          <a:bodyPr>
            <a:normAutofit fontScale="25000" lnSpcReduction="20000"/>
          </a:bodyPr>
          <a:lstStyle/>
          <a:p>
            <a:pPr algn="just">
              <a:lnSpc>
                <a:spcPct val="170000"/>
              </a:lnSpc>
            </a:pPr>
            <a:r>
              <a:rPr lang="en-US" sz="7200" b="1" dirty="0" smtClean="0">
                <a:latin typeface="Times New Roman" pitchFamily="18" charset="0"/>
                <a:cs typeface="Times New Roman" pitchFamily="18" charset="0"/>
              </a:rPr>
              <a:t>J-CHAIN:</a:t>
            </a:r>
            <a:r>
              <a:rPr lang="en-US" sz="7200" dirty="0" smtClean="0">
                <a:latin typeface="Times New Roman" pitchFamily="18" charset="0"/>
                <a:cs typeface="Times New Roman" pitchFamily="18" charset="0"/>
              </a:rPr>
              <a:t> It is a protein component of the antibodies IgM AND IgA. It is a 137 residue polypeptide, encoded by the </a:t>
            </a:r>
            <a:r>
              <a:rPr lang="en-US" sz="7200" dirty="0" err="1" smtClean="0">
                <a:latin typeface="Times New Roman" pitchFamily="18" charset="0"/>
                <a:cs typeface="Times New Roman" pitchFamily="18" charset="0"/>
              </a:rPr>
              <a:t>IgJ</a:t>
            </a:r>
            <a:r>
              <a:rPr lang="en-US" sz="7200" dirty="0" smtClean="0">
                <a:latin typeface="Times New Roman" pitchFamily="18" charset="0"/>
                <a:cs typeface="Times New Roman" pitchFamily="18" charset="0"/>
              </a:rPr>
              <a:t> gene.</a:t>
            </a:r>
          </a:p>
          <a:p>
            <a:pPr algn="just">
              <a:lnSpc>
                <a:spcPct val="170000"/>
              </a:lnSpc>
            </a:pPr>
            <a:r>
              <a:rPr lang="en-US" sz="7200" b="1" dirty="0" smtClean="0">
                <a:latin typeface="Times New Roman" pitchFamily="18" charset="0"/>
                <a:cs typeface="Times New Roman" pitchFamily="18" charset="0"/>
              </a:rPr>
              <a:t>JUMPING GENE: </a:t>
            </a:r>
            <a:r>
              <a:rPr lang="en-US" sz="7200" dirty="0" smtClean="0">
                <a:latin typeface="Times New Roman" pitchFamily="18" charset="0"/>
                <a:cs typeface="Times New Roman" pitchFamily="18" charset="0"/>
              </a:rPr>
              <a:t>Transposable element; it is a DNA sequence that can change its position within a genome</a:t>
            </a:r>
          </a:p>
          <a:p>
            <a:pPr algn="just">
              <a:lnSpc>
                <a:spcPct val="170000"/>
              </a:lnSpc>
            </a:pPr>
            <a:r>
              <a:rPr lang="en-US" sz="7200" b="1" dirty="0" smtClean="0">
                <a:latin typeface="Times New Roman" pitchFamily="18" charset="0"/>
                <a:cs typeface="Times New Roman" pitchFamily="18" charset="0"/>
              </a:rPr>
              <a:t>JUNK DNA:</a:t>
            </a:r>
            <a:r>
              <a:rPr lang="en-US" sz="7200" dirty="0" smtClean="0">
                <a:latin typeface="Times New Roman" pitchFamily="18" charset="0"/>
                <a:cs typeface="Times New Roman" pitchFamily="18" charset="0"/>
              </a:rPr>
              <a:t> Regions of DNA that are non-coding; it produces non coding RNA, regulatory RNA and ribosomal RNA</a:t>
            </a:r>
          </a:p>
          <a:p>
            <a:pPr algn="just">
              <a:lnSpc>
                <a:spcPct val="170000"/>
              </a:lnSpc>
            </a:pPr>
            <a:r>
              <a:rPr lang="en-US" sz="7200" b="1" dirty="0" smtClean="0">
                <a:latin typeface="Times New Roman" pitchFamily="18" charset="0"/>
                <a:cs typeface="Times New Roman" pitchFamily="18" charset="0"/>
              </a:rPr>
              <a:t>KAPPA PARTICLES:</a:t>
            </a:r>
            <a:r>
              <a:rPr lang="en-US" sz="7200" dirty="0" smtClean="0">
                <a:latin typeface="Times New Roman" pitchFamily="18" charset="0"/>
                <a:cs typeface="Times New Roman" pitchFamily="18" charset="0"/>
              </a:rPr>
              <a:t> DNA containing, self-reproducing cytoplasmic particles in certain strains of </a:t>
            </a:r>
            <a:r>
              <a:rPr lang="en-US" sz="7200" i="1" dirty="0" smtClean="0">
                <a:latin typeface="Times New Roman" pitchFamily="18" charset="0"/>
                <a:cs typeface="Times New Roman" pitchFamily="18" charset="0"/>
              </a:rPr>
              <a:t>Paramecium aurelia</a:t>
            </a:r>
            <a:r>
              <a:rPr lang="en-US" sz="7200" dirty="0" smtClean="0">
                <a:latin typeface="Times New Roman" pitchFamily="18" charset="0"/>
                <a:cs typeface="Times New Roman" pitchFamily="18" charset="0"/>
              </a:rPr>
              <a:t>. They control toxic substance</a:t>
            </a:r>
            <a:r>
              <a:rPr lang="en-US" sz="7200" i="1" dirty="0" smtClean="0">
                <a:latin typeface="Times New Roman" pitchFamily="18" charset="0"/>
                <a:cs typeface="Times New Roman" pitchFamily="18" charset="0"/>
              </a:rPr>
              <a:t> paramecin.</a:t>
            </a:r>
          </a:p>
          <a:p>
            <a:pPr algn="just">
              <a:lnSpc>
                <a:spcPct val="170000"/>
              </a:lnSpc>
            </a:pPr>
            <a:r>
              <a:rPr lang="en-US" sz="7200" b="1" dirty="0" smtClean="0">
                <a:latin typeface="Times New Roman" pitchFamily="18" charset="0"/>
                <a:cs typeface="Times New Roman" pitchFamily="18" charset="0"/>
              </a:rPr>
              <a:t>KARYOTYPE:</a:t>
            </a:r>
            <a:r>
              <a:rPr lang="en-US" sz="7200" dirty="0" smtClean="0">
                <a:latin typeface="Times New Roman" pitchFamily="18" charset="0"/>
                <a:cs typeface="Times New Roman" pitchFamily="18" charset="0"/>
              </a:rPr>
              <a:t> The chromosome constitution of a cell or an individual; chromosomes arranged in the order of length and according to position of centromere.</a:t>
            </a:r>
          </a:p>
          <a:p>
            <a:endParaRPr lang="en-US" sz="7200" dirty="0" smtClean="0">
              <a:latin typeface="Times New Roman" pitchFamily="18" charset="0"/>
              <a:cs typeface="Times New Roman" pitchFamily="18" charset="0"/>
            </a:endParaRPr>
          </a:p>
          <a:p>
            <a:endParaRPr lang="en-US" dirty="0" smtClean="0"/>
          </a:p>
          <a:p>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pPr algn="l"/>
            <a:r>
              <a:rPr lang="en-US" b="1" dirty="0" smtClean="0">
                <a:solidFill>
                  <a:schemeClr val="bg1"/>
                </a:solidFill>
                <a:latin typeface="Times New Roman" pitchFamily="18" charset="0"/>
                <a:cs typeface="Times New Roman" pitchFamily="18" charset="0"/>
              </a:rPr>
              <a:t>L-M</a:t>
            </a:r>
            <a:endParaRPr lang="en-US" b="1" dirty="0">
              <a:solidFill>
                <a:schemeClr val="bg1"/>
              </a:solidFill>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fontScale="92500" lnSpcReduction="10000"/>
          </a:bodyPr>
          <a:lstStyle/>
          <a:p>
            <a:r>
              <a:rPr lang="en-US" sz="1800" b="1" dirty="0" smtClean="0">
                <a:latin typeface="Times New Roman" pitchFamily="18" charset="0"/>
                <a:cs typeface="Times New Roman" pitchFamily="18" charset="0"/>
              </a:rPr>
              <a:t>LAMPBRUSH CHROMOSOMES:</a:t>
            </a:r>
            <a:r>
              <a:rPr lang="en-US" sz="1800" dirty="0" smtClean="0">
                <a:latin typeface="Times New Roman" pitchFamily="18" charset="0"/>
                <a:cs typeface="Times New Roman" pitchFamily="18" charset="0"/>
              </a:rPr>
              <a:t> Large diplotene chromosomes present in oocyte nuclei; particularly conspicuous in amphibians; have extended regions called loops which are sites of transcription.</a:t>
            </a:r>
            <a:endParaRPr lang="en-US" sz="1800" b="1" dirty="0" smtClean="0">
              <a:latin typeface="Times New Roman" pitchFamily="18" charset="0"/>
              <a:cs typeface="Times New Roman" pitchFamily="18" charset="0"/>
            </a:endParaRPr>
          </a:p>
          <a:p>
            <a:r>
              <a:rPr lang="en-US" sz="1800" b="1" dirty="0" smtClean="0">
                <a:latin typeface="Times New Roman" pitchFamily="18" charset="0"/>
                <a:cs typeface="Times New Roman" pitchFamily="18" charset="0"/>
              </a:rPr>
              <a:t>LEPTONEMA:</a:t>
            </a:r>
            <a:r>
              <a:rPr lang="en-US" sz="1800" dirty="0" smtClean="0">
                <a:latin typeface="Times New Roman" pitchFamily="18" charset="0"/>
                <a:cs typeface="Times New Roman" pitchFamily="18" charset="0"/>
              </a:rPr>
              <a:t> Stage in meiosis immediately after proceeding synapsis in which the chromosome appear as single, fine thread like structure.</a:t>
            </a:r>
          </a:p>
          <a:p>
            <a:r>
              <a:rPr lang="en-US" sz="1800" b="1" dirty="0" smtClean="0">
                <a:latin typeface="Times New Roman" pitchFamily="18" charset="0"/>
                <a:cs typeface="Times New Roman" pitchFamily="18" charset="0"/>
              </a:rPr>
              <a:t>LETHAL ALLELE:</a:t>
            </a:r>
            <a:r>
              <a:rPr lang="en-US" sz="1800" dirty="0" smtClean="0">
                <a:latin typeface="Times New Roman" pitchFamily="18" charset="0"/>
                <a:cs typeface="Times New Roman" pitchFamily="18" charset="0"/>
              </a:rPr>
              <a:t> An allele that renders an organism or a cell possessing it inviable.</a:t>
            </a:r>
          </a:p>
          <a:p>
            <a:r>
              <a:rPr lang="en-US" sz="1800" b="1" dirty="0" smtClean="0">
                <a:latin typeface="Times New Roman" pitchFamily="18" charset="0"/>
                <a:cs typeface="Times New Roman" pitchFamily="18" charset="0"/>
              </a:rPr>
              <a:t>LINKAGE: </a:t>
            </a:r>
            <a:r>
              <a:rPr lang="en-US" sz="1800" dirty="0" smtClean="0">
                <a:latin typeface="Times New Roman" pitchFamily="18" charset="0"/>
                <a:cs typeface="Times New Roman" pitchFamily="18" charset="0"/>
              </a:rPr>
              <a:t>A relationship among genes in the same chromosome; such genes tend to get inherited together.</a:t>
            </a:r>
          </a:p>
          <a:p>
            <a:r>
              <a:rPr lang="en-US" sz="1800" b="1" dirty="0" smtClean="0">
                <a:latin typeface="Times New Roman" pitchFamily="18" charset="0"/>
                <a:cs typeface="Times New Roman" pitchFamily="18" charset="0"/>
              </a:rPr>
              <a:t>LINKAGE MAP: </a:t>
            </a:r>
            <a:r>
              <a:rPr lang="en-US" sz="1800" dirty="0" smtClean="0">
                <a:latin typeface="Times New Roman" pitchFamily="18" charset="0"/>
                <a:cs typeface="Times New Roman" pitchFamily="18" charset="0"/>
              </a:rPr>
              <a:t>A linear or circular diagram that shows the relative position of genes on a chromosome and determined by genetic analysis.</a:t>
            </a:r>
          </a:p>
          <a:p>
            <a:r>
              <a:rPr lang="en-US" sz="1800" b="1" dirty="0" smtClean="0">
                <a:latin typeface="Times New Roman" pitchFamily="18" charset="0"/>
                <a:cs typeface="Times New Roman" pitchFamily="18" charset="0"/>
              </a:rPr>
              <a:t>LOCUS: </a:t>
            </a:r>
            <a:r>
              <a:rPr lang="en-US" sz="1800" dirty="0" smtClean="0">
                <a:latin typeface="Times New Roman" pitchFamily="18" charset="0"/>
                <a:cs typeface="Times New Roman" pitchFamily="18" charset="0"/>
              </a:rPr>
              <a:t>A fixed position on chromosome i.e. occupied by a given genes or by one of its alleles.</a:t>
            </a:r>
          </a:p>
          <a:p>
            <a:r>
              <a:rPr lang="en-US" sz="1800" b="1" dirty="0" smtClean="0">
                <a:latin typeface="Times New Roman" pitchFamily="18" charset="0"/>
                <a:cs typeface="Times New Roman" pitchFamily="18" charset="0"/>
              </a:rPr>
              <a:t>MASS SELECTION:</a:t>
            </a:r>
            <a:r>
              <a:rPr lang="en-US" sz="1800" dirty="0" smtClean="0">
                <a:latin typeface="Times New Roman" pitchFamily="18" charset="0"/>
                <a:cs typeface="Times New Roman" pitchFamily="18" charset="0"/>
              </a:rPr>
              <a:t> As practiced in plant and animal breeding the choosing of individual for reproduction from the entire population on the basis of individual’s phenotypes rather than phenotypes of their relatives.</a:t>
            </a:r>
            <a:endParaRPr lang="en-US" sz="1800" b="1" dirty="0" smtClean="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MATERNAL INHERITANCE: </a:t>
            </a:r>
            <a:r>
              <a:rPr lang="en-US" sz="1600" dirty="0" smtClean="0">
                <a:latin typeface="Times New Roman" pitchFamily="18" charset="0"/>
                <a:cs typeface="Times New Roman" pitchFamily="18" charset="0"/>
              </a:rPr>
              <a:t>Inheritance controlled by extra chromosomal (i.e. cytoplasmic ) factors that are transmitted through the egg.</a:t>
            </a:r>
          </a:p>
          <a:p>
            <a:endParaRPr lang="en-US" sz="2000" b="1"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pPr algn="l"/>
            <a:r>
              <a:rPr lang="en-US" b="1" dirty="0" smtClean="0">
                <a:solidFill>
                  <a:schemeClr val="bg1"/>
                </a:solidFill>
                <a:latin typeface="Times New Roman" pitchFamily="18" charset="0"/>
                <a:cs typeface="Times New Roman" pitchFamily="18" charset="0"/>
              </a:rPr>
              <a:t>M</a:t>
            </a:r>
            <a:endParaRPr lang="en-US" b="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sz="1600" b="1" dirty="0" smtClean="0">
                <a:latin typeface="Times New Roman" pitchFamily="18" charset="0"/>
                <a:cs typeface="Times New Roman" pitchFamily="18" charset="0"/>
              </a:rPr>
              <a:t>MEIOSIS:</a:t>
            </a:r>
            <a:r>
              <a:rPr lang="en-US" sz="1600" dirty="0" smtClean="0">
                <a:latin typeface="Times New Roman" pitchFamily="18" charset="0"/>
                <a:cs typeface="Times New Roman" pitchFamily="18" charset="0"/>
              </a:rPr>
              <a:t> The process by which the chromosome number of a reproductive cell becomes reduced to half the diploid (2 </a:t>
            </a:r>
            <a:r>
              <a:rPr lang="en-US" sz="1600" i="1" dirty="0" smtClean="0">
                <a:latin typeface="Times New Roman" pitchFamily="18" charset="0"/>
                <a:cs typeface="Times New Roman" pitchFamily="18" charset="0"/>
              </a:rPr>
              <a:t>n</a:t>
            </a:r>
            <a:r>
              <a:rPr lang="en-US" sz="1600" dirty="0" smtClean="0">
                <a:latin typeface="Times New Roman" pitchFamily="18" charset="0"/>
                <a:cs typeface="Times New Roman" pitchFamily="18" charset="0"/>
              </a:rPr>
              <a:t>) or somatic no; results in the formation of gametes in animals or off spores in plants; important source of variability in recombination.</a:t>
            </a:r>
          </a:p>
          <a:p>
            <a:r>
              <a:rPr lang="en-US" sz="1600" b="1" dirty="0" smtClean="0">
                <a:latin typeface="Times New Roman" pitchFamily="18" charset="0"/>
                <a:cs typeface="Times New Roman" pitchFamily="18" charset="0"/>
              </a:rPr>
              <a:t>MESSENGER RNA (m RNA): </a:t>
            </a:r>
            <a:r>
              <a:rPr lang="en-US" sz="1600" dirty="0" smtClean="0">
                <a:latin typeface="Times New Roman" pitchFamily="18" charset="0"/>
                <a:cs typeface="Times New Roman" pitchFamily="18" charset="0"/>
              </a:rPr>
              <a:t>RNA that carries information necessary for protein synthesis from the DNA  to the ribosomes.</a:t>
            </a:r>
          </a:p>
          <a:p>
            <a:r>
              <a:rPr lang="en-US" sz="1600" b="1" dirty="0" smtClean="0">
                <a:latin typeface="Times New Roman" pitchFamily="18" charset="0"/>
                <a:cs typeface="Times New Roman" pitchFamily="18" charset="0"/>
              </a:rPr>
              <a:t>METASTASIS: </a:t>
            </a:r>
            <a:r>
              <a:rPr lang="en-US" sz="1600" dirty="0" smtClean="0">
                <a:latin typeface="Times New Roman" pitchFamily="18" charset="0"/>
                <a:cs typeface="Times New Roman" pitchFamily="18" charset="0"/>
              </a:rPr>
              <a:t>The spread of cancer cells to previously unaffected organs.</a:t>
            </a:r>
          </a:p>
          <a:p>
            <a:r>
              <a:rPr lang="en-US" sz="1600" b="1" dirty="0" smtClean="0">
                <a:latin typeface="Times New Roman" pitchFamily="18" charset="0"/>
                <a:cs typeface="Times New Roman" pitchFamily="18" charset="0"/>
              </a:rPr>
              <a:t>MITOSIS: </a:t>
            </a:r>
            <a:r>
              <a:rPr lang="en-US" sz="1600" dirty="0" smtClean="0">
                <a:latin typeface="Times New Roman" pitchFamily="18" charset="0"/>
                <a:cs typeface="Times New Roman" pitchFamily="18" charset="0"/>
              </a:rPr>
              <a:t>Disjunction of duplicated chromosomes and division of the cytoplasm to produce two genetically identical daughter cells.</a:t>
            </a:r>
          </a:p>
          <a:p>
            <a:r>
              <a:rPr lang="en-US" sz="1600" b="1" dirty="0" smtClean="0">
                <a:latin typeface="Times New Roman" pitchFamily="18" charset="0"/>
                <a:cs typeface="Times New Roman" pitchFamily="18" charset="0"/>
              </a:rPr>
              <a:t>MODIFIER (MODIFING GENE): </a:t>
            </a:r>
            <a:r>
              <a:rPr lang="en-US" sz="1600" dirty="0" smtClean="0">
                <a:latin typeface="Times New Roman" pitchFamily="18" charset="0"/>
                <a:cs typeface="Times New Roman" pitchFamily="18" charset="0"/>
              </a:rPr>
              <a:t>A gene that affects the expression of other gene.</a:t>
            </a:r>
          </a:p>
          <a:p>
            <a:r>
              <a:rPr lang="en-US" sz="1600" b="1" dirty="0" smtClean="0">
                <a:latin typeface="Times New Roman" pitchFamily="18" charset="0"/>
                <a:cs typeface="Times New Roman" pitchFamily="18" charset="0"/>
              </a:rPr>
              <a:t>MONOHYBRID: </a:t>
            </a:r>
            <a:r>
              <a:rPr lang="en-US" sz="1600" dirty="0" smtClean="0">
                <a:latin typeface="Times New Roman" pitchFamily="18" charset="0"/>
                <a:cs typeface="Times New Roman" pitchFamily="18" charset="0"/>
              </a:rPr>
              <a:t>A cross between parents differing in only one traits.</a:t>
            </a:r>
          </a:p>
          <a:p>
            <a:r>
              <a:rPr lang="en-US" sz="1600" b="1" dirty="0" smtClean="0">
                <a:latin typeface="Times New Roman" pitchFamily="18" charset="0"/>
                <a:cs typeface="Times New Roman" pitchFamily="18" charset="0"/>
              </a:rPr>
              <a:t>MONOPLOID (HAPLOID): </a:t>
            </a:r>
            <a:r>
              <a:rPr lang="en-US" sz="1600" dirty="0" smtClean="0">
                <a:latin typeface="Times New Roman" pitchFamily="18" charset="0"/>
                <a:cs typeface="Times New Roman" pitchFamily="18" charset="0"/>
              </a:rPr>
              <a:t>Organism or cell having a single set of chromosome or one genome.</a:t>
            </a:r>
          </a:p>
          <a:p>
            <a:r>
              <a:rPr lang="en-US" sz="1600" b="1" dirty="0" smtClean="0">
                <a:latin typeface="Times New Roman" pitchFamily="18" charset="0"/>
                <a:cs typeface="Times New Roman" pitchFamily="18" charset="0"/>
              </a:rPr>
              <a:t>MONOSOMIC: </a:t>
            </a:r>
            <a:r>
              <a:rPr lang="en-US" sz="1600" dirty="0" smtClean="0">
                <a:latin typeface="Times New Roman" pitchFamily="18" charset="0"/>
                <a:cs typeface="Times New Roman" pitchFamily="18" charset="0"/>
              </a:rPr>
              <a:t>A diploid organism lacking  one chromosome of  its proper complements (2</a:t>
            </a:r>
            <a:r>
              <a:rPr lang="en-US" sz="1600" i="1" dirty="0" smtClean="0">
                <a:latin typeface="Times New Roman" pitchFamily="18" charset="0"/>
                <a:cs typeface="Times New Roman" pitchFamily="18" charset="0"/>
              </a:rPr>
              <a:t>n</a:t>
            </a:r>
            <a:r>
              <a:rPr lang="en-US" sz="1600" dirty="0" smtClean="0">
                <a:latin typeface="Times New Roman" pitchFamily="18" charset="0"/>
                <a:cs typeface="Times New Roman" pitchFamily="18" charset="0"/>
              </a:rPr>
              <a:t>-1); An aneuploid.; refers to a single chromosome.</a:t>
            </a:r>
          </a:p>
          <a:p>
            <a:r>
              <a:rPr lang="en-US" sz="1600" b="1" dirty="0" smtClean="0">
                <a:latin typeface="Times New Roman" pitchFamily="18" charset="0"/>
                <a:cs typeface="Times New Roman" pitchFamily="18" charset="0"/>
              </a:rPr>
              <a:t>MONOZYGOTIC TWINS: </a:t>
            </a:r>
            <a:r>
              <a:rPr lang="en-US" sz="1600" dirty="0" smtClean="0">
                <a:latin typeface="Times New Roman" pitchFamily="18" charset="0"/>
                <a:cs typeface="Times New Roman" pitchFamily="18" charset="0"/>
              </a:rPr>
              <a:t>1-egg or identical twins.</a:t>
            </a:r>
          </a:p>
          <a:p>
            <a:r>
              <a:rPr lang="en-US" sz="1600" b="1" dirty="0" smtClean="0">
                <a:latin typeface="Times New Roman" pitchFamily="18" charset="0"/>
                <a:cs typeface="Times New Roman" pitchFamily="18" charset="0"/>
              </a:rPr>
              <a:t>MORPHOGEN: </a:t>
            </a:r>
            <a:r>
              <a:rPr lang="en-US" sz="1600" dirty="0" smtClean="0">
                <a:latin typeface="Times New Roman" pitchFamily="18" charset="0"/>
                <a:cs typeface="Times New Roman" pitchFamily="18" charset="0"/>
              </a:rPr>
              <a:t>A substance that stimulates the development of form or structure in an organism.</a:t>
            </a:r>
            <a:endParaRPr lang="en-US" sz="1600"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pPr algn="l"/>
            <a:r>
              <a:rPr lang="en-US" b="1" dirty="0" smtClean="0">
                <a:solidFill>
                  <a:schemeClr val="bg1"/>
                </a:solidFill>
                <a:latin typeface="Times New Roman" pitchFamily="18" charset="0"/>
                <a:cs typeface="Times New Roman" pitchFamily="18" charset="0"/>
              </a:rPr>
              <a:t>M-N</a:t>
            </a:r>
            <a:endParaRPr lang="en-US" b="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1600" b="1" dirty="0" smtClean="0">
                <a:latin typeface="Times New Roman" pitchFamily="18" charset="0"/>
                <a:cs typeface="Times New Roman" pitchFamily="18" charset="0"/>
              </a:rPr>
              <a:t>MULTIGENE FAMILY: </a:t>
            </a:r>
            <a:r>
              <a:rPr lang="en-US" sz="1600" dirty="0" smtClean="0">
                <a:latin typeface="Times New Roman" pitchFamily="18" charset="0"/>
                <a:cs typeface="Times New Roman" pitchFamily="18" charset="0"/>
              </a:rPr>
              <a:t>A group of genes that are similar in nucleotype sequence or that produce polypeptide with similar amino acid sequences.</a:t>
            </a:r>
          </a:p>
          <a:p>
            <a:r>
              <a:rPr lang="en-US" sz="1600" b="1" dirty="0" smtClean="0">
                <a:latin typeface="Times New Roman" pitchFamily="18" charset="0"/>
                <a:cs typeface="Times New Roman" pitchFamily="18" charset="0"/>
              </a:rPr>
              <a:t>MULTIPLE ALLELES: </a:t>
            </a:r>
            <a:r>
              <a:rPr lang="en-US" sz="1600" dirty="0" smtClean="0">
                <a:latin typeface="Times New Roman" pitchFamily="18" charset="0"/>
                <a:cs typeface="Times New Roman" pitchFamily="18" charset="0"/>
              </a:rPr>
              <a:t>A condition in which a particular gene occurs in three or more allelic forms in a population of organism.</a:t>
            </a:r>
          </a:p>
          <a:p>
            <a:r>
              <a:rPr lang="en-US" sz="1600" b="1" dirty="0" smtClean="0">
                <a:latin typeface="Times New Roman" pitchFamily="18" charset="0"/>
                <a:cs typeface="Times New Roman" pitchFamily="18" charset="0"/>
              </a:rPr>
              <a:t>MUTAGENS: </a:t>
            </a:r>
            <a:r>
              <a:rPr lang="en-US" sz="1600" dirty="0" smtClean="0">
                <a:latin typeface="Times New Roman" pitchFamily="18" charset="0"/>
                <a:cs typeface="Times New Roman" pitchFamily="18" charset="0"/>
              </a:rPr>
              <a:t>An environmental agent, either physical or chemical, that is capable of inducing mutations.</a:t>
            </a:r>
          </a:p>
          <a:p>
            <a:r>
              <a:rPr lang="en-US" sz="1600" b="1" dirty="0" smtClean="0">
                <a:latin typeface="Times New Roman" pitchFamily="18" charset="0"/>
                <a:cs typeface="Times New Roman" pitchFamily="18" charset="0"/>
              </a:rPr>
              <a:t>MUTANT: </a:t>
            </a:r>
            <a:r>
              <a:rPr lang="en-US" sz="1600" dirty="0" smtClean="0">
                <a:latin typeface="Times New Roman" pitchFamily="18" charset="0"/>
                <a:cs typeface="Times New Roman" pitchFamily="18" charset="0"/>
              </a:rPr>
              <a:t>A cell or individual organism that shows a change brought about by mutation; A changed gene.</a:t>
            </a:r>
          </a:p>
          <a:p>
            <a:r>
              <a:rPr lang="en-US" sz="1600" b="1" dirty="0" smtClean="0">
                <a:latin typeface="Times New Roman" pitchFamily="18" charset="0"/>
                <a:cs typeface="Times New Roman" pitchFamily="18" charset="0"/>
              </a:rPr>
              <a:t>MUTATION: </a:t>
            </a:r>
            <a:r>
              <a:rPr lang="en-US" sz="1600" dirty="0" smtClean="0">
                <a:latin typeface="Times New Roman" pitchFamily="18" charset="0"/>
                <a:cs typeface="Times New Roman" pitchFamily="18" charset="0"/>
              </a:rPr>
              <a:t>A</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change in the DNA at a particular locus in an organism; Point mutation; Single gene mutation.</a:t>
            </a:r>
          </a:p>
          <a:p>
            <a:r>
              <a:rPr lang="en-US" sz="1600" b="1" dirty="0" smtClean="0">
                <a:latin typeface="Times New Roman" pitchFamily="18" charset="0"/>
                <a:cs typeface="Times New Roman" pitchFamily="18" charset="0"/>
              </a:rPr>
              <a:t>NUCLEOSOME (NU BODY): </a:t>
            </a:r>
            <a:r>
              <a:rPr lang="en-US" sz="1600" dirty="0" smtClean="0">
                <a:latin typeface="Times New Roman" pitchFamily="18" charset="0"/>
                <a:cs typeface="Times New Roman" pitchFamily="18" charset="0"/>
              </a:rPr>
              <a:t>Spherical subunits of eukaryotic chromatin that are composed of a core particle consisting of octamer of histones and  146 pair of nucleotide-pairs.</a:t>
            </a:r>
          </a:p>
          <a:p>
            <a:r>
              <a:rPr lang="en-US" sz="1600" b="1" dirty="0" smtClean="0">
                <a:latin typeface="Times New Roman" pitchFamily="18" charset="0"/>
                <a:cs typeface="Times New Roman" pitchFamily="18" charset="0"/>
              </a:rPr>
              <a:t>NUCLEOTIDE:</a:t>
            </a:r>
            <a:r>
              <a:rPr lang="en-US" sz="1600" dirty="0" smtClean="0">
                <a:latin typeface="Times New Roman" pitchFamily="18" charset="0"/>
                <a:cs typeface="Times New Roman" pitchFamily="18" charset="0"/>
              </a:rPr>
              <a:t> A unit of DNA and RNA molecules containing a sugar, a phosphate and an organic base.</a:t>
            </a:r>
          </a:p>
          <a:p>
            <a:r>
              <a:rPr lang="en-US" sz="1600" b="1" dirty="0" smtClean="0">
                <a:latin typeface="Times New Roman" pitchFamily="18" charset="0"/>
                <a:cs typeface="Times New Roman" pitchFamily="18" charset="0"/>
              </a:rPr>
              <a:t>NULL MUTATION</a:t>
            </a:r>
            <a:r>
              <a:rPr lang="en-US" sz="1600" dirty="0" smtClean="0">
                <a:latin typeface="Times New Roman" pitchFamily="18" charset="0"/>
                <a:cs typeface="Times New Roman" pitchFamily="18" charset="0"/>
              </a:rPr>
              <a:t>: A mutation that abolishes the expression of a gene.</a:t>
            </a:r>
            <a:endParaRPr lang="en-US" sz="16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pPr algn="l"/>
            <a:r>
              <a:rPr lang="en-US" b="1" dirty="0" smtClean="0">
                <a:solidFill>
                  <a:schemeClr val="bg1"/>
                </a:solidFill>
                <a:latin typeface="Times New Roman" pitchFamily="18" charset="0"/>
                <a:cs typeface="Times New Roman" pitchFamily="18" charset="0"/>
              </a:rPr>
              <a:t>N-O-P</a:t>
            </a:r>
            <a:endParaRPr lang="en-US" b="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1600" b="1" dirty="0" smtClean="0">
                <a:latin typeface="Times New Roman" pitchFamily="18" charset="0"/>
                <a:cs typeface="Times New Roman" pitchFamily="18" charset="0"/>
              </a:rPr>
              <a:t>NULLISOMIC: </a:t>
            </a:r>
            <a:r>
              <a:rPr lang="en-US" sz="1600" dirty="0" smtClean="0">
                <a:latin typeface="Times New Roman" pitchFamily="18" charset="0"/>
                <a:cs typeface="Times New Roman" pitchFamily="18" charset="0"/>
              </a:rPr>
              <a:t>An otherwise diploid cell or organism lacking both members of chromosome pairs (2</a:t>
            </a:r>
            <a:r>
              <a:rPr lang="en-US" sz="1600" i="1" dirty="0" smtClean="0">
                <a:latin typeface="Times New Roman" pitchFamily="18" charset="0"/>
                <a:cs typeface="Times New Roman" pitchFamily="18" charset="0"/>
              </a:rPr>
              <a:t>n</a:t>
            </a:r>
            <a:r>
              <a:rPr lang="en-US" sz="1600" dirty="0" smtClean="0">
                <a:latin typeface="Times New Roman" pitchFamily="18" charset="0"/>
                <a:cs typeface="Times New Roman" pitchFamily="18" charset="0"/>
              </a:rPr>
              <a:t>-2).</a:t>
            </a:r>
          </a:p>
          <a:p>
            <a:pPr algn="just"/>
            <a:r>
              <a:rPr lang="en-US" sz="1600" b="1" dirty="0" smtClean="0">
                <a:latin typeface="Times New Roman" pitchFamily="18" charset="0"/>
                <a:cs typeface="Times New Roman" pitchFamily="18" charset="0"/>
              </a:rPr>
              <a:t>OPEN READING FRAME: </a:t>
            </a:r>
            <a:r>
              <a:rPr lang="en-US" sz="1600" dirty="0" smtClean="0">
                <a:latin typeface="Times New Roman" pitchFamily="18" charset="0"/>
                <a:cs typeface="Times New Roman" pitchFamily="18" charset="0"/>
              </a:rPr>
              <a:t>Sequence of nucleotide triplets that the termination codon.</a:t>
            </a:r>
          </a:p>
          <a:p>
            <a:pPr algn="just"/>
            <a:r>
              <a:rPr lang="en-US" sz="1600" b="1" dirty="0" smtClean="0">
                <a:latin typeface="Times New Roman" pitchFamily="18" charset="0"/>
                <a:cs typeface="Times New Roman" pitchFamily="18" charset="0"/>
              </a:rPr>
              <a:t>OPERATOR: </a:t>
            </a:r>
            <a:r>
              <a:rPr lang="en-US" sz="1600" dirty="0" smtClean="0">
                <a:latin typeface="Times New Roman" pitchFamily="18" charset="0"/>
                <a:cs typeface="Times New Roman" pitchFamily="18" charset="0"/>
              </a:rPr>
              <a:t>Apart of an Operon that controls the activity of one or more structural genes by binding a regulatory protein.</a:t>
            </a:r>
          </a:p>
          <a:p>
            <a:pPr algn="just"/>
            <a:r>
              <a:rPr lang="en-US" sz="1600" b="1" dirty="0" smtClean="0">
                <a:latin typeface="Times New Roman" pitchFamily="18" charset="0"/>
                <a:cs typeface="Times New Roman" pitchFamily="18" charset="0"/>
              </a:rPr>
              <a:t>OVER DOMINANCE: </a:t>
            </a:r>
            <a:r>
              <a:rPr lang="en-US" sz="1600" dirty="0" smtClean="0">
                <a:latin typeface="Times New Roman" pitchFamily="18" charset="0"/>
                <a:cs typeface="Times New Roman" pitchFamily="18" charset="0"/>
              </a:rPr>
              <a:t>A condition in which heterozygotes are superior (on some scale of measurement) to either of the associated homozygotes</a:t>
            </a:r>
            <a:r>
              <a:rPr lang="en-US" sz="1600" b="1" dirty="0" smtClean="0">
                <a:latin typeface="Times New Roman" pitchFamily="18" charset="0"/>
                <a:cs typeface="Times New Roman" pitchFamily="18" charset="0"/>
              </a:rPr>
              <a:t>.</a:t>
            </a:r>
          </a:p>
          <a:p>
            <a:pPr algn="just"/>
            <a:r>
              <a:rPr lang="en-US" sz="1600" b="1" dirty="0" smtClean="0">
                <a:latin typeface="Times New Roman" pitchFamily="18" charset="0"/>
                <a:cs typeface="Times New Roman" pitchFamily="18" charset="0"/>
              </a:rPr>
              <a:t>PACHYNEMA: </a:t>
            </a:r>
            <a:r>
              <a:rPr lang="en-US" sz="1600" dirty="0" smtClean="0">
                <a:latin typeface="Times New Roman" pitchFamily="18" charset="0"/>
                <a:cs typeface="Times New Roman" pitchFamily="18" charset="0"/>
              </a:rPr>
              <a:t>A mid prophase stage in meiosis immediately following zygonema and preceding diplonema.</a:t>
            </a:r>
          </a:p>
          <a:p>
            <a:pPr algn="just"/>
            <a:r>
              <a:rPr lang="en-US" sz="1600" b="1" dirty="0" smtClean="0">
                <a:latin typeface="Times New Roman" pitchFamily="18" charset="0"/>
                <a:cs typeface="Times New Roman" pitchFamily="18" charset="0"/>
              </a:rPr>
              <a:t>PAIR-RULE GENE: </a:t>
            </a:r>
            <a:r>
              <a:rPr lang="en-US" sz="1600" dirty="0" smtClean="0">
                <a:latin typeface="Times New Roman" pitchFamily="18" charset="0"/>
                <a:cs typeface="Times New Roman" pitchFamily="18" charset="0"/>
              </a:rPr>
              <a:t>A gene that influences the formation of body segments in </a:t>
            </a:r>
            <a:r>
              <a:rPr lang="en-US" sz="1600" i="1" dirty="0" smtClean="0">
                <a:latin typeface="Times New Roman" pitchFamily="18" charset="0"/>
                <a:cs typeface="Times New Roman" pitchFamily="18" charset="0"/>
              </a:rPr>
              <a:t>Drosophila.</a:t>
            </a:r>
          </a:p>
          <a:p>
            <a:pPr algn="just"/>
            <a:r>
              <a:rPr lang="en-US" sz="1600" b="1" dirty="0" smtClean="0">
                <a:latin typeface="Times New Roman" pitchFamily="18" charset="0"/>
                <a:cs typeface="Times New Roman" pitchFamily="18" charset="0"/>
              </a:rPr>
              <a:t>PALINDROME: </a:t>
            </a:r>
            <a:r>
              <a:rPr lang="en-US" sz="1600" dirty="0" smtClean="0">
                <a:latin typeface="Times New Roman" pitchFamily="18" charset="0"/>
                <a:cs typeface="Times New Roman" pitchFamily="18" charset="0"/>
              </a:rPr>
              <a:t>A segment of DNA in which the base – pair sequence reads the same in both direction from the point of symmetry.</a:t>
            </a:r>
          </a:p>
          <a:p>
            <a:pPr algn="just"/>
            <a:r>
              <a:rPr lang="en-US" sz="1600" b="1" dirty="0" smtClean="0">
                <a:latin typeface="Times New Roman" pitchFamily="18" charset="0"/>
                <a:cs typeface="Times New Roman" pitchFamily="18" charset="0"/>
              </a:rPr>
              <a:t>PARACENTRIC INVERSION: </a:t>
            </a:r>
            <a:r>
              <a:rPr lang="en-US" sz="1600" dirty="0" smtClean="0">
                <a:latin typeface="Times New Roman" pitchFamily="18" charset="0"/>
                <a:cs typeface="Times New Roman" pitchFamily="18" charset="0"/>
              </a:rPr>
              <a:t>An inversion which is entirely within one arm of chromosome and does not include centromere.</a:t>
            </a:r>
            <a:endParaRPr lang="en-US" sz="1600" b="1" dirty="0" smtClean="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PLASMID: </a:t>
            </a:r>
            <a:r>
              <a:rPr lang="en-US" sz="1600" dirty="0" smtClean="0">
                <a:latin typeface="Times New Roman" pitchFamily="18" charset="0"/>
                <a:cs typeface="Times New Roman" pitchFamily="18" charset="0"/>
              </a:rPr>
              <a:t>An extra chromosomal hereditary determinant that exists in an autonomous state and is transferred independently of chromosomes.</a:t>
            </a:r>
          </a:p>
          <a:p>
            <a:pPr>
              <a:buNone/>
            </a:pPr>
            <a:endParaRPr lang="en-US" sz="1600" b="1"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pPr algn="l"/>
            <a:r>
              <a:rPr lang="en-US" b="1" dirty="0" smtClean="0">
                <a:solidFill>
                  <a:schemeClr val="bg1"/>
                </a:solidFill>
                <a:latin typeface="Times New Roman" pitchFamily="18" charset="0"/>
                <a:cs typeface="Times New Roman" pitchFamily="18" charset="0"/>
              </a:rPr>
              <a:t>P</a:t>
            </a:r>
            <a:endParaRPr lang="en-US" b="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r>
              <a:rPr lang="en-US" sz="1600" b="1" dirty="0" smtClean="0">
                <a:latin typeface="Times New Roman" pitchFamily="18" charset="0"/>
                <a:cs typeface="Times New Roman" pitchFamily="18" charset="0"/>
              </a:rPr>
              <a:t>POLAR MUTATION: </a:t>
            </a:r>
            <a:r>
              <a:rPr lang="en-US" sz="1600" dirty="0" smtClean="0">
                <a:latin typeface="Times New Roman" pitchFamily="18" charset="0"/>
                <a:cs typeface="Times New Roman" pitchFamily="18" charset="0"/>
              </a:rPr>
              <a:t>Gene mutation that influences the functioning of genes that are downstream in the same Operon.</a:t>
            </a:r>
          </a:p>
          <a:p>
            <a:r>
              <a:rPr lang="en-US" sz="1600" b="1" dirty="0" smtClean="0">
                <a:latin typeface="Times New Roman" pitchFamily="18" charset="0"/>
                <a:cs typeface="Times New Roman" pitchFamily="18" charset="0"/>
              </a:rPr>
              <a:t>POLYGENE: </a:t>
            </a:r>
            <a:r>
              <a:rPr lang="en-US" sz="1600" dirty="0" smtClean="0">
                <a:latin typeface="Times New Roman" pitchFamily="18" charset="0"/>
                <a:cs typeface="Times New Roman" pitchFamily="18" charset="0"/>
              </a:rPr>
              <a:t> One of the many genes involved in quantitative inheritance.</a:t>
            </a:r>
          </a:p>
          <a:p>
            <a:r>
              <a:rPr lang="en-US" sz="1600" b="1" dirty="0" smtClean="0">
                <a:latin typeface="Times New Roman" pitchFamily="18" charset="0"/>
                <a:cs typeface="Times New Roman" pitchFamily="18" charset="0"/>
              </a:rPr>
              <a:t>POLYMERASE: </a:t>
            </a:r>
            <a:r>
              <a:rPr lang="en-US" sz="1600" dirty="0" smtClean="0">
                <a:latin typeface="Times New Roman" pitchFamily="18" charset="0"/>
                <a:cs typeface="Times New Roman" pitchFamily="18" charset="0"/>
              </a:rPr>
              <a:t>An enzyme that catalyses the formation of DNA and RNA.</a:t>
            </a:r>
          </a:p>
          <a:p>
            <a:r>
              <a:rPr lang="en-US" sz="1600" b="1" dirty="0" smtClean="0">
                <a:latin typeface="Times New Roman" pitchFamily="18" charset="0"/>
                <a:cs typeface="Times New Roman" pitchFamily="18" charset="0"/>
              </a:rPr>
              <a:t>POLYMERASE CHAIN REACTION (PCR): </a:t>
            </a:r>
            <a:r>
              <a:rPr lang="en-US" sz="1600" dirty="0" smtClean="0">
                <a:latin typeface="Times New Roman" pitchFamily="18" charset="0"/>
                <a:cs typeface="Times New Roman" pitchFamily="18" charset="0"/>
              </a:rPr>
              <a:t>A procedure involving multiple cycles of denaturation, renaturation and polynucleotide synthesis that amplifies a particular DNA sequence.</a:t>
            </a:r>
          </a:p>
          <a:p>
            <a:r>
              <a:rPr lang="en-US" sz="1600" b="1" dirty="0" smtClean="0">
                <a:latin typeface="Times New Roman" pitchFamily="18" charset="0"/>
                <a:cs typeface="Times New Roman" pitchFamily="18" charset="0"/>
              </a:rPr>
              <a:t>POLYMORPHISM: </a:t>
            </a:r>
            <a:r>
              <a:rPr lang="en-US" sz="1600" dirty="0" smtClean="0">
                <a:latin typeface="Times New Roman" pitchFamily="18" charset="0"/>
                <a:cs typeface="Times New Roman" pitchFamily="18" charset="0"/>
              </a:rPr>
              <a:t>Two or more kinds of individual maintained in a breeding population.</a:t>
            </a:r>
          </a:p>
          <a:p>
            <a:r>
              <a:rPr lang="en-US" sz="1600" b="1" dirty="0" smtClean="0">
                <a:latin typeface="Times New Roman" pitchFamily="18" charset="0"/>
                <a:cs typeface="Times New Roman" pitchFamily="18" charset="0"/>
              </a:rPr>
              <a:t>POLYPLOID: </a:t>
            </a:r>
            <a:r>
              <a:rPr lang="en-US" sz="1600" dirty="0" smtClean="0">
                <a:latin typeface="Times New Roman" pitchFamily="18" charset="0"/>
                <a:cs typeface="Times New Roman" pitchFamily="18" charset="0"/>
              </a:rPr>
              <a:t> An organism with more than two sets of chromosomes (2</a:t>
            </a:r>
            <a:r>
              <a:rPr lang="en-US" sz="1600" i="1" dirty="0" smtClean="0">
                <a:latin typeface="Times New Roman" pitchFamily="18" charset="0"/>
                <a:cs typeface="Times New Roman" pitchFamily="18" charset="0"/>
              </a:rPr>
              <a:t>n</a:t>
            </a:r>
            <a:r>
              <a:rPr lang="en-US" sz="1600" dirty="0" smtClean="0">
                <a:latin typeface="Times New Roman" pitchFamily="18" charset="0"/>
                <a:cs typeface="Times New Roman" pitchFamily="18" charset="0"/>
              </a:rPr>
              <a:t> diploid) or genomes [e.g. Triploid(3</a:t>
            </a:r>
            <a:r>
              <a:rPr lang="en-US" sz="1600" i="1" dirty="0" smtClean="0">
                <a:latin typeface="Times New Roman" pitchFamily="18" charset="0"/>
                <a:cs typeface="Times New Roman" pitchFamily="18" charset="0"/>
              </a:rPr>
              <a:t>n</a:t>
            </a:r>
            <a:r>
              <a:rPr lang="en-US" sz="1600" dirty="0" smtClean="0">
                <a:latin typeface="Times New Roman" pitchFamily="18" charset="0"/>
                <a:cs typeface="Times New Roman" pitchFamily="18" charset="0"/>
              </a:rPr>
              <a:t>),Tetraploid (4n), Pentaploid (5n)…………Octoploid(8n)].</a:t>
            </a:r>
          </a:p>
          <a:p>
            <a:r>
              <a:rPr lang="en-US" sz="1600" b="1" dirty="0" smtClean="0">
                <a:latin typeface="Times New Roman" pitchFamily="18" charset="0"/>
                <a:cs typeface="Times New Roman" pitchFamily="18" charset="0"/>
              </a:rPr>
              <a:t>POLYTENE CHROMOSOMES: </a:t>
            </a:r>
            <a:r>
              <a:rPr lang="en-US" sz="1600" dirty="0" smtClean="0">
                <a:latin typeface="Times New Roman" pitchFamily="18" charset="0"/>
                <a:cs typeface="Times New Roman" pitchFamily="18" charset="0"/>
              </a:rPr>
              <a:t>Giant chromosomes produced by interphase replication without division and consisting of many identical chromatids arranged side by side in a cable like pattern.</a:t>
            </a:r>
          </a:p>
          <a:p>
            <a:r>
              <a:rPr lang="en-US" sz="1600" b="1" dirty="0" smtClean="0">
                <a:latin typeface="Times New Roman" pitchFamily="18" charset="0"/>
                <a:cs typeface="Times New Roman" pitchFamily="18" charset="0"/>
              </a:rPr>
              <a:t>POPULATION GENETICS: </a:t>
            </a:r>
            <a:r>
              <a:rPr lang="en-US" sz="1600" dirty="0" smtClean="0">
                <a:latin typeface="Times New Roman" pitchFamily="18" charset="0"/>
                <a:cs typeface="Times New Roman" pitchFamily="18" charset="0"/>
              </a:rPr>
              <a:t>The branch of genetics that deals with frequencies of alleles and genotypes in a breeding population.</a:t>
            </a:r>
          </a:p>
          <a:p>
            <a:r>
              <a:rPr lang="en-US" sz="1600" b="1" dirty="0" smtClean="0">
                <a:latin typeface="Times New Roman" pitchFamily="18" charset="0"/>
                <a:cs typeface="Times New Roman" pitchFamily="18" charset="0"/>
              </a:rPr>
              <a:t>POSITION EFFECT: </a:t>
            </a:r>
            <a:r>
              <a:rPr lang="en-US" sz="1600" dirty="0" smtClean="0">
                <a:latin typeface="Times New Roman" pitchFamily="18" charset="0"/>
                <a:cs typeface="Times New Roman" pitchFamily="18" charset="0"/>
              </a:rPr>
              <a:t>A difference in phenotype that is dependent on the position of a gene or group of genes, often caused by heterochromatin that is near by.</a:t>
            </a:r>
          </a:p>
          <a:p>
            <a:r>
              <a:rPr lang="en-US" sz="1600" b="1" dirty="0" smtClean="0">
                <a:latin typeface="Times New Roman" pitchFamily="18" charset="0"/>
                <a:cs typeface="Times New Roman" pitchFamily="18" charset="0"/>
              </a:rPr>
              <a:t>PROGENY TESTING: </a:t>
            </a:r>
            <a:r>
              <a:rPr lang="en-US" sz="1600" dirty="0" smtClean="0">
                <a:latin typeface="Times New Roman" pitchFamily="18" charset="0"/>
                <a:cs typeface="Times New Roman" pitchFamily="18" charset="0"/>
              </a:rPr>
              <a:t>The practice of  ascertaining the genotype of an individual by mating it to an individual of known genotype and examining the progeny.</a:t>
            </a:r>
            <a:endParaRPr lang="en-US" sz="1600" b="1" dirty="0" smtClean="0">
              <a:latin typeface="Times New Roman" pitchFamily="18" charset="0"/>
              <a:cs typeface="Times New Roman" pitchFamily="18" charset="0"/>
            </a:endParaRPr>
          </a:p>
          <a:p>
            <a:endParaRPr lang="en-US" sz="16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pPr algn="l"/>
            <a:r>
              <a:rPr lang="en-US" b="1" dirty="0" smtClean="0">
                <a:solidFill>
                  <a:schemeClr val="bg1"/>
                </a:solidFill>
                <a:latin typeface="Times New Roman" pitchFamily="18" charset="0"/>
                <a:cs typeface="Times New Roman" pitchFamily="18" charset="0"/>
              </a:rPr>
              <a:t>P-Q-R</a:t>
            </a:r>
            <a:endParaRPr lang="en-US" b="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1600" b="1" dirty="0" smtClean="0">
                <a:latin typeface="Times New Roman" pitchFamily="18" charset="0"/>
                <a:cs typeface="Times New Roman" pitchFamily="18" charset="0"/>
              </a:rPr>
              <a:t>PROMOTER: </a:t>
            </a:r>
            <a:r>
              <a:rPr lang="en-US" sz="1600" dirty="0" smtClean="0">
                <a:latin typeface="Times New Roman" pitchFamily="18" charset="0"/>
                <a:cs typeface="Times New Roman" pitchFamily="18" charset="0"/>
              </a:rPr>
              <a:t>A nucleotide sequence to which RNA polymerase binds and initiates transcription. Also a chemical substance that enhances the benign cells into cancerous cells.</a:t>
            </a:r>
          </a:p>
          <a:p>
            <a:pPr algn="just"/>
            <a:r>
              <a:rPr lang="en-US" sz="1600" b="1" dirty="0" smtClean="0">
                <a:latin typeface="Times New Roman" pitchFamily="18" charset="0"/>
                <a:cs typeface="Times New Roman" pitchFamily="18" charset="0"/>
              </a:rPr>
              <a:t>QUANTITATIVE INHERITANCE:</a:t>
            </a:r>
            <a:r>
              <a:rPr lang="en-US" sz="1600" dirty="0" smtClean="0">
                <a:latin typeface="Times New Roman" pitchFamily="18" charset="0"/>
                <a:cs typeface="Times New Roman" pitchFamily="18" charset="0"/>
              </a:rPr>
              <a:t> Inheritance of measurable traits (height, weight, color intensity ) that depends on the cumulative action of many genes, each  producing a small effect on the phenotype. </a:t>
            </a:r>
          </a:p>
          <a:p>
            <a:pPr algn="just"/>
            <a:r>
              <a:rPr lang="en-US" sz="1600" b="1" dirty="0" smtClean="0">
                <a:latin typeface="Times New Roman" pitchFamily="18" charset="0"/>
                <a:cs typeface="Times New Roman" pitchFamily="18" charset="0"/>
              </a:rPr>
              <a:t>RANDOM GENETIC DRIFT: </a:t>
            </a:r>
            <a:r>
              <a:rPr lang="en-US" sz="1600" dirty="0" smtClean="0">
                <a:latin typeface="Times New Roman" pitchFamily="18" charset="0"/>
                <a:cs typeface="Times New Roman" pitchFamily="18" charset="0"/>
              </a:rPr>
              <a:t>Changes in allele frequency in small breeding populations due to chance fluctuation.</a:t>
            </a:r>
          </a:p>
          <a:p>
            <a:pPr algn="just"/>
            <a:r>
              <a:rPr lang="en-US" sz="1600" b="1" dirty="0" smtClean="0">
                <a:latin typeface="Times New Roman" pitchFamily="18" charset="0"/>
                <a:cs typeface="Times New Roman" pitchFamily="18" charset="0"/>
              </a:rPr>
              <a:t>RECESSIVE: </a:t>
            </a:r>
            <a:r>
              <a:rPr lang="en-US" sz="1600" dirty="0" smtClean="0">
                <a:latin typeface="Times New Roman" pitchFamily="18" charset="0"/>
                <a:cs typeface="Times New Roman" pitchFamily="18" charset="0"/>
              </a:rPr>
              <a:t>Applied to one member of an allelic pair lacking the ability to manifest itself when the other or dominant member is present. </a:t>
            </a:r>
          </a:p>
          <a:p>
            <a:pPr algn="just"/>
            <a:r>
              <a:rPr lang="en-US" sz="1600" b="1" dirty="0" smtClean="0">
                <a:latin typeface="Times New Roman" pitchFamily="18" charset="0"/>
                <a:cs typeface="Times New Roman" pitchFamily="18" charset="0"/>
              </a:rPr>
              <a:t>RECIPROCAL CROSSES: </a:t>
            </a:r>
            <a:r>
              <a:rPr lang="en-US" sz="1600" dirty="0" smtClean="0">
                <a:latin typeface="Times New Roman" pitchFamily="18" charset="0"/>
                <a:cs typeface="Times New Roman" pitchFamily="18" charset="0"/>
              </a:rPr>
              <a:t>Crosses between different strains with the sexes reversed; for example, female A  X   male B and female B  X  male A , are reciprocal crosses.</a:t>
            </a:r>
          </a:p>
          <a:p>
            <a:pPr algn="just"/>
            <a:r>
              <a:rPr lang="en-US" sz="1600" b="1" dirty="0" smtClean="0">
                <a:latin typeface="Times New Roman" pitchFamily="18" charset="0"/>
                <a:cs typeface="Times New Roman" pitchFamily="18" charset="0"/>
              </a:rPr>
              <a:t>REGULATOR GENE: </a:t>
            </a:r>
            <a:r>
              <a:rPr lang="en-US" sz="1600" dirty="0" smtClean="0">
                <a:latin typeface="Times New Roman" pitchFamily="18" charset="0"/>
                <a:cs typeface="Times New Roman" pitchFamily="18" charset="0"/>
              </a:rPr>
              <a:t>A gene that controls the rate of expression of another gene or genes. Example; the </a:t>
            </a:r>
            <a:r>
              <a:rPr lang="en-US" sz="1600" i="1" dirty="0" smtClean="0">
                <a:latin typeface="Times New Roman" pitchFamily="18" charset="0"/>
                <a:cs typeface="Times New Roman" pitchFamily="18" charset="0"/>
              </a:rPr>
              <a:t>lac eye </a:t>
            </a:r>
            <a:r>
              <a:rPr lang="en-US" sz="1600" dirty="0" smtClean="0">
                <a:latin typeface="Times New Roman" pitchFamily="18" charset="0"/>
                <a:cs typeface="Times New Roman" pitchFamily="18" charset="0"/>
              </a:rPr>
              <a:t>gene produces a protein that controls the expression of the structural genes of the </a:t>
            </a:r>
            <a:r>
              <a:rPr lang="en-US" sz="1600" i="1" dirty="0" smtClean="0">
                <a:latin typeface="Times New Roman" pitchFamily="18" charset="0"/>
                <a:cs typeface="Times New Roman" pitchFamily="18" charset="0"/>
              </a:rPr>
              <a:t>lac  </a:t>
            </a:r>
            <a:r>
              <a:rPr lang="en-US" sz="1600" dirty="0" smtClean="0">
                <a:latin typeface="Times New Roman" pitchFamily="18" charset="0"/>
                <a:cs typeface="Times New Roman" pitchFamily="18" charset="0"/>
              </a:rPr>
              <a:t>Operon in</a:t>
            </a:r>
            <a:r>
              <a:rPr lang="en-US" sz="1600" u="sng"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Escherichia coli. </a:t>
            </a:r>
            <a:endParaRPr lang="en-US" sz="1600" dirty="0" smtClean="0">
              <a:latin typeface="Times New Roman" pitchFamily="18" charset="0"/>
              <a:cs typeface="Times New Roman" pitchFamily="18" charset="0"/>
            </a:endParaRPr>
          </a:p>
          <a:p>
            <a:pPr algn="just"/>
            <a:r>
              <a:rPr lang="en-US" sz="1600" b="1" dirty="0" smtClean="0">
                <a:latin typeface="Times New Roman" pitchFamily="18" charset="0"/>
                <a:cs typeface="Times New Roman" pitchFamily="18" charset="0"/>
              </a:rPr>
              <a:t>REPLICATION: </a:t>
            </a:r>
            <a:r>
              <a:rPr lang="en-US" sz="1600" dirty="0" smtClean="0">
                <a:latin typeface="Times New Roman" pitchFamily="18" charset="0"/>
                <a:cs typeface="Times New Roman" pitchFamily="18" charset="0"/>
              </a:rPr>
              <a:t>A duplication process that is accomplished by copying from a template (e.g.  reproduction at the level of DNA).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pPr algn="l"/>
            <a:r>
              <a:rPr lang="en-US" b="1" dirty="0" smtClean="0">
                <a:solidFill>
                  <a:schemeClr val="bg1"/>
                </a:solidFill>
                <a:latin typeface="Times New Roman" pitchFamily="18" charset="0"/>
                <a:cs typeface="Times New Roman" pitchFamily="18" charset="0"/>
              </a:rPr>
              <a:t>R</a:t>
            </a:r>
            <a:endParaRPr lang="en-US" b="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1800" b="1" dirty="0" smtClean="0">
                <a:latin typeface="Times New Roman" pitchFamily="18" charset="0"/>
                <a:cs typeface="Times New Roman" pitchFamily="18" charset="0"/>
              </a:rPr>
              <a:t>REPLICON:</a:t>
            </a:r>
            <a:r>
              <a:rPr lang="en-US" sz="1800" dirty="0" smtClean="0">
                <a:latin typeface="Times New Roman" pitchFamily="18" charset="0"/>
                <a:cs typeface="Times New Roman" pitchFamily="18" charset="0"/>
              </a:rPr>
              <a:t> A unit of replication. In  bacteria, replicons are associated with segments of the cell membrane that control replication and co-ordinate it with cell division.</a:t>
            </a:r>
          </a:p>
          <a:p>
            <a:pPr algn="just"/>
            <a:r>
              <a:rPr lang="en-US" sz="1800" b="1" dirty="0" smtClean="0">
                <a:latin typeface="Times New Roman" pitchFamily="18" charset="0"/>
                <a:cs typeface="Times New Roman" pitchFamily="18" charset="0"/>
              </a:rPr>
              <a:t>RESTITUTION NUCLEUS: </a:t>
            </a:r>
            <a:r>
              <a:rPr lang="en-US" sz="1800" dirty="0" smtClean="0">
                <a:latin typeface="Times New Roman" pitchFamily="18" charset="0"/>
                <a:cs typeface="Times New Roman" pitchFamily="18" charset="0"/>
              </a:rPr>
              <a:t>An endonuclease that recognizes specific short sequence in DNA  and cleaves the DNA  molecule</a:t>
            </a:r>
            <a:r>
              <a:rPr lang="en-US" sz="1800" b="1" dirty="0" smtClean="0">
                <a:latin typeface="Times New Roman" pitchFamily="18" charset="0"/>
                <a:cs typeface="Times New Roman" pitchFamily="18" charset="0"/>
              </a:rPr>
              <a:t>. </a:t>
            </a:r>
          </a:p>
          <a:p>
            <a:pPr algn="just"/>
            <a:r>
              <a:rPr lang="en-US" sz="1800" b="1" dirty="0" smtClean="0">
                <a:latin typeface="Times New Roman" pitchFamily="18" charset="0"/>
                <a:cs typeface="Times New Roman" pitchFamily="18" charset="0"/>
              </a:rPr>
              <a:t>RFLP: </a:t>
            </a:r>
            <a:r>
              <a:rPr lang="en-US" sz="1800" dirty="0" smtClean="0">
                <a:latin typeface="Times New Roman" pitchFamily="18" charset="0"/>
                <a:cs typeface="Times New Roman" pitchFamily="18" charset="0"/>
              </a:rPr>
              <a:t>Restriction fragment length polymorphism. A genetic difference among individuals that is detected by comparing DNA fragments released by digestion with  one or more restriction enzyme. </a:t>
            </a:r>
          </a:p>
          <a:p>
            <a:pPr algn="just"/>
            <a:r>
              <a:rPr lang="en-US" sz="1800" b="1" dirty="0" smtClean="0">
                <a:latin typeface="Times New Roman" pitchFamily="18" charset="0"/>
                <a:cs typeface="Times New Roman" pitchFamily="18" charset="0"/>
              </a:rPr>
              <a:t>Rh FACTOR: </a:t>
            </a:r>
            <a:r>
              <a:rPr lang="en-US" sz="1800" dirty="0" smtClean="0">
                <a:latin typeface="Times New Roman" pitchFamily="18" charset="0"/>
                <a:cs typeface="Times New Roman" pitchFamily="18" charset="0"/>
              </a:rPr>
              <a:t>An antigen in the red blood corpuscles of certain people. People with Rh factor in blood are known as Rh positive (+ve) whereas people without Rh factor blood are known as Rh negative (-ve).  </a:t>
            </a:r>
            <a:endParaRPr lang="en-US" sz="1800" b="1" dirty="0" smtClean="0">
              <a:latin typeface="Times New Roman" pitchFamily="18" charset="0"/>
              <a:cs typeface="Times New Roman" pitchFamily="18" charset="0"/>
            </a:endParaRPr>
          </a:p>
          <a:p>
            <a:r>
              <a:rPr lang="en-US" sz="1800" b="1" dirty="0" smtClean="0">
                <a:latin typeface="Times New Roman" pitchFamily="18" charset="0"/>
                <a:cs typeface="Times New Roman" pitchFamily="18" charset="0"/>
              </a:rPr>
              <a:t>RNA:</a:t>
            </a:r>
            <a:r>
              <a:rPr lang="en-US" sz="1800" dirty="0" smtClean="0">
                <a:latin typeface="Times New Roman" pitchFamily="18" charset="0"/>
                <a:cs typeface="Times New Roman" pitchFamily="18" charset="0"/>
              </a:rPr>
              <a:t> Ribonucleic acid; The information carrying material in some viruses; Generally, a molecule derived from DNA by  transcription that may carry information (messenger or mRNA), provide subcellular structure (ribosomal or rRNA), transport amino acids (transfer or tRNA), or facilitate the biochemical modification of itself or other RNA molecules. </a:t>
            </a:r>
          </a:p>
          <a:p>
            <a:pPr>
              <a:buNone/>
            </a:pPr>
            <a:r>
              <a:rPr lang="en-US"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1065</TotalTime>
  <Words>2367</Words>
  <Application>Microsoft Office PowerPoint</Application>
  <PresentationFormat>On-screen Show (4:3)</PresentationFormat>
  <Paragraphs>139</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GENETICS: COMMON TERMINOLOGIES Part II (J to Z)</vt:lpstr>
      <vt:lpstr>J- K</vt:lpstr>
      <vt:lpstr>L-M</vt:lpstr>
      <vt:lpstr>M</vt:lpstr>
      <vt:lpstr>M-N</vt:lpstr>
      <vt:lpstr>N-O-P</vt:lpstr>
      <vt:lpstr>P</vt:lpstr>
      <vt:lpstr>P-Q-R</vt:lpstr>
      <vt:lpstr>R</vt:lpstr>
      <vt:lpstr>S</vt:lpstr>
      <vt:lpstr>S</vt:lpstr>
      <vt:lpstr>T</vt:lpstr>
      <vt:lpstr>T</vt:lpstr>
      <vt:lpstr>U-V-W-X-Y-Z</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Sony Vaio</dc:creator>
  <cp:lastModifiedBy>Sony Vaio</cp:lastModifiedBy>
  <cp:revision>23</cp:revision>
  <dcterms:created xsi:type="dcterms:W3CDTF">2006-08-16T00:00:00Z</dcterms:created>
  <dcterms:modified xsi:type="dcterms:W3CDTF">2020-05-26T06:52:28Z</dcterms:modified>
</cp:coreProperties>
</file>