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58" r:id="rId3"/>
    <p:sldId id="259" r:id="rId4"/>
    <p:sldId id="274" r:id="rId5"/>
    <p:sldId id="263" r:id="rId6"/>
    <p:sldId id="264" r:id="rId7"/>
    <p:sldId id="265" r:id="rId8"/>
    <p:sldId id="266" r:id="rId9"/>
    <p:sldId id="267" r:id="rId10"/>
    <p:sldId id="268" r:id="rId11"/>
    <p:sldId id="269" r:id="rId12"/>
    <p:sldId id="270" r:id="rId13"/>
    <p:sldId id="276"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612835C-E76E-4E71-A30A-D9819B38ADCF}" type="datetimeFigureOut">
              <a:rPr lang="en-US" smtClean="0"/>
              <a:t>07-May-20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9D89B-29E7-43BB-97BC-28387B4E7860}" type="slidenum">
              <a:rPr lang="en-US" smtClean="0"/>
              <a:t>‹#›</a:t>
            </a:fld>
            <a:endParaRPr lang="en-US"/>
          </a:p>
        </p:txBody>
      </p:sp>
    </p:spTree>
    <p:extLst>
      <p:ext uri="{BB962C8B-B14F-4D97-AF65-F5344CB8AC3E}">
        <p14:creationId xmlns:p14="http://schemas.microsoft.com/office/powerpoint/2010/main" val="593266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12835C-E76E-4E71-A30A-D9819B38ADCF}" type="datetimeFigureOut">
              <a:rPr lang="en-US" smtClean="0"/>
              <a:t>07-May-20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9D89B-29E7-43BB-97BC-28387B4E7860}" type="slidenum">
              <a:rPr lang="en-US" smtClean="0"/>
              <a:t>‹#›</a:t>
            </a:fld>
            <a:endParaRPr lang="en-US"/>
          </a:p>
        </p:txBody>
      </p:sp>
    </p:spTree>
    <p:extLst>
      <p:ext uri="{BB962C8B-B14F-4D97-AF65-F5344CB8AC3E}">
        <p14:creationId xmlns:p14="http://schemas.microsoft.com/office/powerpoint/2010/main" val="3626025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12835C-E76E-4E71-A30A-D9819B38ADCF}" type="datetimeFigureOut">
              <a:rPr lang="en-US" smtClean="0"/>
              <a:t>07-May-20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9D89B-29E7-43BB-97BC-28387B4E7860}" type="slidenum">
              <a:rPr lang="en-US" smtClean="0"/>
              <a:t>‹#›</a:t>
            </a:fld>
            <a:endParaRPr lang="en-US"/>
          </a:p>
        </p:txBody>
      </p:sp>
    </p:spTree>
    <p:extLst>
      <p:ext uri="{BB962C8B-B14F-4D97-AF65-F5344CB8AC3E}">
        <p14:creationId xmlns:p14="http://schemas.microsoft.com/office/powerpoint/2010/main" val="2336256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12835C-E76E-4E71-A30A-D9819B38ADCF}" type="datetimeFigureOut">
              <a:rPr lang="en-US" smtClean="0"/>
              <a:t>07-May-20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9D89B-29E7-43BB-97BC-28387B4E7860}" type="slidenum">
              <a:rPr lang="en-US" smtClean="0"/>
              <a:t>‹#›</a:t>
            </a:fld>
            <a:endParaRPr lang="en-US"/>
          </a:p>
        </p:txBody>
      </p:sp>
    </p:spTree>
    <p:extLst>
      <p:ext uri="{BB962C8B-B14F-4D97-AF65-F5344CB8AC3E}">
        <p14:creationId xmlns:p14="http://schemas.microsoft.com/office/powerpoint/2010/main" val="3315744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12835C-E76E-4E71-A30A-D9819B38ADCF}" type="datetimeFigureOut">
              <a:rPr lang="en-US" smtClean="0"/>
              <a:t>07-May-20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9D89B-29E7-43BB-97BC-28387B4E7860}" type="slidenum">
              <a:rPr lang="en-US" smtClean="0"/>
              <a:t>‹#›</a:t>
            </a:fld>
            <a:endParaRPr lang="en-US"/>
          </a:p>
        </p:txBody>
      </p:sp>
    </p:spTree>
    <p:extLst>
      <p:ext uri="{BB962C8B-B14F-4D97-AF65-F5344CB8AC3E}">
        <p14:creationId xmlns:p14="http://schemas.microsoft.com/office/powerpoint/2010/main" val="3432465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12835C-E76E-4E71-A30A-D9819B38ADCF}" type="datetimeFigureOut">
              <a:rPr lang="en-US" smtClean="0"/>
              <a:t>07-May-20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69D89B-29E7-43BB-97BC-28387B4E7860}" type="slidenum">
              <a:rPr lang="en-US" smtClean="0"/>
              <a:t>‹#›</a:t>
            </a:fld>
            <a:endParaRPr lang="en-US"/>
          </a:p>
        </p:txBody>
      </p:sp>
    </p:spTree>
    <p:extLst>
      <p:ext uri="{BB962C8B-B14F-4D97-AF65-F5344CB8AC3E}">
        <p14:creationId xmlns:p14="http://schemas.microsoft.com/office/powerpoint/2010/main" val="506386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612835C-E76E-4E71-A30A-D9819B38ADCF}" type="datetimeFigureOut">
              <a:rPr lang="en-US" smtClean="0"/>
              <a:t>07-May-20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69D89B-29E7-43BB-97BC-28387B4E7860}" type="slidenum">
              <a:rPr lang="en-US" smtClean="0"/>
              <a:t>‹#›</a:t>
            </a:fld>
            <a:endParaRPr lang="en-US"/>
          </a:p>
        </p:txBody>
      </p:sp>
    </p:spTree>
    <p:extLst>
      <p:ext uri="{BB962C8B-B14F-4D97-AF65-F5344CB8AC3E}">
        <p14:creationId xmlns:p14="http://schemas.microsoft.com/office/powerpoint/2010/main" val="670149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12835C-E76E-4E71-A30A-D9819B38ADCF}" type="datetimeFigureOut">
              <a:rPr lang="en-US" smtClean="0"/>
              <a:t>07-May-20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69D89B-29E7-43BB-97BC-28387B4E7860}" type="slidenum">
              <a:rPr lang="en-US" smtClean="0"/>
              <a:t>‹#›</a:t>
            </a:fld>
            <a:endParaRPr lang="en-US"/>
          </a:p>
        </p:txBody>
      </p:sp>
    </p:spTree>
    <p:extLst>
      <p:ext uri="{BB962C8B-B14F-4D97-AF65-F5344CB8AC3E}">
        <p14:creationId xmlns:p14="http://schemas.microsoft.com/office/powerpoint/2010/main" val="1658657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12835C-E76E-4E71-A30A-D9819B38ADCF}" type="datetimeFigureOut">
              <a:rPr lang="en-US" smtClean="0"/>
              <a:t>07-May-20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69D89B-29E7-43BB-97BC-28387B4E7860}" type="slidenum">
              <a:rPr lang="en-US" smtClean="0"/>
              <a:t>‹#›</a:t>
            </a:fld>
            <a:endParaRPr lang="en-US"/>
          </a:p>
        </p:txBody>
      </p:sp>
    </p:spTree>
    <p:extLst>
      <p:ext uri="{BB962C8B-B14F-4D97-AF65-F5344CB8AC3E}">
        <p14:creationId xmlns:p14="http://schemas.microsoft.com/office/powerpoint/2010/main" val="2124815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12835C-E76E-4E71-A30A-D9819B38ADCF}" type="datetimeFigureOut">
              <a:rPr lang="en-US" smtClean="0"/>
              <a:t>07-May-20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69D89B-29E7-43BB-97BC-28387B4E7860}" type="slidenum">
              <a:rPr lang="en-US" smtClean="0"/>
              <a:t>‹#›</a:t>
            </a:fld>
            <a:endParaRPr lang="en-US"/>
          </a:p>
        </p:txBody>
      </p:sp>
    </p:spTree>
    <p:extLst>
      <p:ext uri="{BB962C8B-B14F-4D97-AF65-F5344CB8AC3E}">
        <p14:creationId xmlns:p14="http://schemas.microsoft.com/office/powerpoint/2010/main" val="1250722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12835C-E76E-4E71-A30A-D9819B38ADCF}" type="datetimeFigureOut">
              <a:rPr lang="en-US" smtClean="0"/>
              <a:t>07-May-20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69D89B-29E7-43BB-97BC-28387B4E7860}" type="slidenum">
              <a:rPr lang="en-US" smtClean="0"/>
              <a:t>‹#›</a:t>
            </a:fld>
            <a:endParaRPr lang="en-US"/>
          </a:p>
        </p:txBody>
      </p:sp>
    </p:spTree>
    <p:extLst>
      <p:ext uri="{BB962C8B-B14F-4D97-AF65-F5344CB8AC3E}">
        <p14:creationId xmlns:p14="http://schemas.microsoft.com/office/powerpoint/2010/main" val="2226693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12835C-E76E-4E71-A30A-D9819B38ADCF}" type="datetimeFigureOut">
              <a:rPr lang="en-US" smtClean="0"/>
              <a:t>07-May-20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69D89B-29E7-43BB-97BC-28387B4E7860}" type="slidenum">
              <a:rPr lang="en-US" smtClean="0"/>
              <a:t>‹#›</a:t>
            </a:fld>
            <a:endParaRPr lang="en-US"/>
          </a:p>
        </p:txBody>
      </p:sp>
    </p:spTree>
    <p:extLst>
      <p:ext uri="{BB962C8B-B14F-4D97-AF65-F5344CB8AC3E}">
        <p14:creationId xmlns:p14="http://schemas.microsoft.com/office/powerpoint/2010/main" val="20784033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3" Type="http://schemas.openxmlformats.org/officeDocument/2006/relationships/hyperlink" Target="https://image.slidesharecdn.com/chapter3ppt-130107035346-phpapp02/95/forms-of-communication-19-638.jpg?cb=1365049555" TargetMode="External"/><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rgbClr val="5E9EFF"/>
            </a:gs>
            <a:gs pos="39999">
              <a:srgbClr val="85C2FF"/>
            </a:gs>
            <a:gs pos="70000">
              <a:srgbClr val="C4D6EB"/>
            </a:gs>
            <a:gs pos="100000">
              <a:srgbClr val="FFEBFA"/>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0"/>
            <a:ext cx="8229600" cy="2667000"/>
          </a:xfrm>
        </p:spPr>
        <p:txBody>
          <a:bodyPr>
            <a:normAutofit/>
          </a:bodyPr>
          <a:lstStyle/>
          <a:p>
            <a:r>
              <a:rPr lang="en-US" sz="6000" dirty="0">
                <a:solidFill>
                  <a:srgbClr val="FFC000"/>
                </a:solidFill>
                <a:latin typeface="Times New Roman" pitchFamily="18" charset="0"/>
                <a:cs typeface="Times New Roman" pitchFamily="18" charset="0"/>
              </a:rPr>
              <a:t>Types of Communication</a:t>
            </a:r>
          </a:p>
        </p:txBody>
      </p:sp>
      <p:sp>
        <p:nvSpPr>
          <p:cNvPr id="3" name="Content Placeholder 2"/>
          <p:cNvSpPr>
            <a:spLocks noGrp="1"/>
          </p:cNvSpPr>
          <p:nvPr>
            <p:ph idx="1"/>
          </p:nvPr>
        </p:nvSpPr>
        <p:spPr>
          <a:xfrm>
            <a:off x="457200" y="4419600"/>
            <a:ext cx="8229600" cy="1752600"/>
          </a:xfrm>
        </p:spPr>
        <p:txBody>
          <a:bodyPr anchor="b">
            <a:noAutofit/>
          </a:bodyPr>
          <a:lstStyle/>
          <a:p>
            <a:pPr marL="0" indent="0">
              <a:spcBef>
                <a:spcPts val="0"/>
              </a:spcBef>
              <a:buNone/>
            </a:pPr>
            <a:r>
              <a:rPr lang="en-US" b="1" dirty="0" smtClean="0">
                <a:solidFill>
                  <a:srgbClr val="002060"/>
                </a:solidFill>
                <a:latin typeface="Times New Roman" pitchFamily="18" charset="0"/>
                <a:cs typeface="Times New Roman" pitchFamily="18" charset="0"/>
              </a:rPr>
              <a:t>Dr. Rajni Pandey </a:t>
            </a:r>
            <a:r>
              <a:rPr lang="en-US" b="1" dirty="0">
                <a:solidFill>
                  <a:srgbClr val="002060"/>
                </a:solidFill>
                <a:latin typeface="Times New Roman" pitchFamily="18" charset="0"/>
                <a:cs typeface="Times New Roman" pitchFamily="18" charset="0"/>
              </a:rPr>
              <a:t>	</a:t>
            </a:r>
            <a:br>
              <a:rPr lang="en-US" b="1" dirty="0">
                <a:solidFill>
                  <a:srgbClr val="002060"/>
                </a:solidFill>
                <a:latin typeface="Times New Roman" pitchFamily="18" charset="0"/>
                <a:cs typeface="Times New Roman" pitchFamily="18" charset="0"/>
              </a:rPr>
            </a:br>
            <a:r>
              <a:rPr lang="en-US" b="1" dirty="0">
                <a:solidFill>
                  <a:srgbClr val="002060"/>
                </a:solidFill>
                <a:latin typeface="Times New Roman" pitchFamily="18" charset="0"/>
                <a:cs typeface="Times New Roman" pitchFamily="18" charset="0"/>
              </a:rPr>
              <a:t>Assistant Professor </a:t>
            </a:r>
            <a:br>
              <a:rPr lang="en-US" b="1" dirty="0">
                <a:solidFill>
                  <a:srgbClr val="002060"/>
                </a:solidFill>
                <a:latin typeface="Times New Roman" pitchFamily="18" charset="0"/>
                <a:cs typeface="Times New Roman" pitchFamily="18" charset="0"/>
              </a:rPr>
            </a:br>
            <a:r>
              <a:rPr lang="en-US" b="1" dirty="0">
                <a:solidFill>
                  <a:srgbClr val="002060"/>
                </a:solidFill>
                <a:latin typeface="Times New Roman" pitchFamily="18" charset="0"/>
                <a:cs typeface="Times New Roman" pitchFamily="18" charset="0"/>
              </a:rPr>
              <a:t>MMC, Patna University, Patna</a:t>
            </a:r>
            <a:r>
              <a:rPr lang="en-US" b="1" dirty="0" smtClean="0">
                <a:solidFill>
                  <a:srgbClr val="C00000"/>
                </a:solidFill>
                <a:latin typeface="Times New Roman" pitchFamily="18" charset="0"/>
                <a:cs typeface="Times New Roman" pitchFamily="18" charset="0"/>
              </a:rPr>
              <a:t>.</a:t>
            </a:r>
            <a:endParaRPr lang="en-US" b="1"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4983138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3900" y="762000"/>
            <a:ext cx="7658100" cy="5410200"/>
          </a:xfrm>
          <a:prstGeom prst="rect">
            <a:avLst/>
          </a:prstGeom>
          <a:blipFill>
            <a:blip r:embed="rId2"/>
            <a:tile tx="0" ty="0" sx="100000" sy="100000" flip="none" algn="tl"/>
          </a:blipFill>
          <a:ln cap="rnd">
            <a:solidFill>
              <a:schemeClr val="tx1"/>
            </a:solidFill>
          </a:ln>
        </p:spPr>
        <p:txBody>
          <a:bodyPr wrap="square">
            <a:noAutofit/>
          </a:bodyPr>
          <a:lstStyle/>
          <a:p>
            <a:pPr algn="just"/>
            <a:r>
              <a:rPr lang="en-US" sz="2800" b="1" dirty="0" smtClean="0">
                <a:solidFill>
                  <a:schemeClr val="tx2">
                    <a:lumMod val="60000"/>
                    <a:lumOff val="40000"/>
                  </a:schemeClr>
                </a:solidFill>
              </a:rPr>
              <a:t>	</a:t>
            </a:r>
          </a:p>
          <a:p>
            <a:pPr algn="ctr"/>
            <a:r>
              <a:rPr lang="en-US" sz="2800" b="1" dirty="0" smtClean="0">
                <a:solidFill>
                  <a:schemeClr val="tx2">
                    <a:lumMod val="60000"/>
                    <a:lumOff val="40000"/>
                  </a:schemeClr>
                </a:solidFill>
                <a:latin typeface="Times New Roman" pitchFamily="18" charset="0"/>
                <a:cs typeface="Times New Roman" pitchFamily="18" charset="0"/>
              </a:rPr>
              <a:t>INTER-PERSONAL COMMUNICATION</a:t>
            </a:r>
          </a:p>
          <a:p>
            <a:pPr algn="just"/>
            <a:r>
              <a:rPr lang="en-US" sz="2800" b="1" dirty="0" smtClean="0">
                <a:solidFill>
                  <a:schemeClr val="tx2">
                    <a:lumMod val="60000"/>
                    <a:lumOff val="40000"/>
                  </a:schemeClr>
                </a:solidFill>
                <a:latin typeface="Times New Roman" pitchFamily="18" charset="0"/>
                <a:cs typeface="Times New Roman" pitchFamily="18" charset="0"/>
              </a:rPr>
              <a:t> </a:t>
            </a:r>
            <a:r>
              <a:rPr lang="en-US" sz="2800" dirty="0">
                <a:latin typeface="Times New Roman" pitchFamily="18" charset="0"/>
                <a:cs typeface="Times New Roman" pitchFamily="18" charset="0"/>
              </a:rPr>
              <a:t>Interpersonal communication is communication among two or more persons. It is an important element of the organisation</a:t>
            </a:r>
            <a:r>
              <a:rPr lang="en-US" sz="2800" dirty="0" smtClean="0">
                <a:latin typeface="Times New Roman" pitchFamily="18" charset="0"/>
                <a:cs typeface="Times New Roman" pitchFamily="18" charset="0"/>
              </a:rPr>
              <a:t>.</a:t>
            </a:r>
          </a:p>
          <a:p>
            <a:pPr algn="just"/>
            <a:endParaRPr lang="en-US" sz="2800" dirty="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	</a:t>
            </a:r>
          </a:p>
          <a:p>
            <a:pPr algn="ctr"/>
            <a:r>
              <a:rPr lang="en-US" sz="2800" dirty="0">
                <a:latin typeface="Times New Roman" pitchFamily="18" charset="0"/>
                <a:cs typeface="Times New Roman" pitchFamily="18" charset="0"/>
              </a:rPr>
              <a:t> </a:t>
            </a:r>
            <a:r>
              <a:rPr lang="en-US" sz="2800" b="1" dirty="0">
                <a:solidFill>
                  <a:schemeClr val="tx2">
                    <a:lumMod val="60000"/>
                    <a:lumOff val="40000"/>
                  </a:schemeClr>
                </a:solidFill>
                <a:latin typeface="Times New Roman" pitchFamily="18" charset="0"/>
                <a:cs typeface="Times New Roman" pitchFamily="18" charset="0"/>
              </a:rPr>
              <a:t>INTRAPERSONAL COMMUNICATION </a:t>
            </a:r>
            <a:endParaRPr lang="en-US" sz="2800" b="1" dirty="0" smtClean="0">
              <a:solidFill>
                <a:schemeClr val="tx2">
                  <a:lumMod val="60000"/>
                  <a:lumOff val="40000"/>
                </a:schemeClr>
              </a:solidFill>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It </a:t>
            </a:r>
            <a:r>
              <a:rPr lang="en-US" sz="2800" dirty="0">
                <a:latin typeface="Times New Roman" pitchFamily="18" charset="0"/>
                <a:cs typeface="Times New Roman" pitchFamily="18" charset="0"/>
              </a:rPr>
              <a:t>is internal dialogue </a:t>
            </a:r>
            <a:r>
              <a:rPr lang="en-US" sz="2800" dirty="0" smtClean="0">
                <a:latin typeface="Times New Roman" pitchFamily="18" charset="0"/>
                <a:cs typeface="Times New Roman" pitchFamily="18" charset="0"/>
              </a:rPr>
              <a:t>occurring </a:t>
            </a:r>
            <a:r>
              <a:rPr lang="en-US" sz="2800" dirty="0">
                <a:latin typeface="Times New Roman" pitchFamily="18" charset="0"/>
                <a:cs typeface="Times New Roman" pitchFamily="18" charset="0"/>
              </a:rPr>
              <a:t>within the mind of an individual. It may be clear or confused depending upon the individual’s state of </a:t>
            </a:r>
            <a:r>
              <a:rPr lang="en-US" sz="2800" dirty="0" smtClean="0">
                <a:latin typeface="Times New Roman" pitchFamily="18" charset="0"/>
                <a:cs typeface="Times New Roman" pitchFamily="18" charset="0"/>
              </a:rPr>
              <a:t>mind.</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4136709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762000"/>
            <a:ext cx="7696200" cy="5486400"/>
          </a:xfrm>
          <a:prstGeom prst="rect">
            <a:avLst/>
          </a:prstGeom>
          <a:blipFill>
            <a:blip r:embed="rId2"/>
            <a:tile tx="0" ty="0" sx="100000" sy="100000" flip="none" algn="tl"/>
          </a:blipFill>
          <a:ln cap="rnd">
            <a:solidFill>
              <a:schemeClr val="tx1"/>
            </a:solidFill>
          </a:ln>
        </p:spPr>
        <p:txBody>
          <a:bodyPr wrap="square" anchor="ctr">
            <a:normAutofit lnSpcReduction="10000"/>
          </a:bodyPr>
          <a:lstStyle/>
          <a:p>
            <a:pPr algn="just"/>
            <a:r>
              <a:rPr lang="en-US" sz="3900" b="1" dirty="0" smtClean="0">
                <a:solidFill>
                  <a:schemeClr val="tx2">
                    <a:lumMod val="60000"/>
                    <a:lumOff val="40000"/>
                  </a:schemeClr>
                </a:solidFill>
                <a:latin typeface="Times New Roman" pitchFamily="18" charset="0"/>
                <a:cs typeface="Times New Roman" pitchFamily="18" charset="0"/>
              </a:rPr>
              <a:t>	</a:t>
            </a:r>
            <a:r>
              <a:rPr lang="en-US" sz="3200" b="1" dirty="0">
                <a:solidFill>
                  <a:schemeClr val="tx2">
                    <a:lumMod val="60000"/>
                    <a:lumOff val="40000"/>
                  </a:schemeClr>
                </a:solidFill>
                <a:latin typeface="Times New Roman" pitchFamily="18" charset="0"/>
                <a:cs typeface="Times New Roman" pitchFamily="18" charset="0"/>
              </a:rPr>
              <a:t>GROUP COMMUNICATION</a:t>
            </a:r>
          </a:p>
          <a:p>
            <a:pPr algn="just"/>
            <a:r>
              <a:rPr lang="en-US" sz="2800" b="1" dirty="0" smtClean="0">
                <a:solidFill>
                  <a:schemeClr val="tx2">
                    <a:lumMod val="60000"/>
                    <a:lumOff val="40000"/>
                  </a:schemeClr>
                </a:solidFill>
                <a:latin typeface="Times New Roman" pitchFamily="18" charset="0"/>
                <a:cs typeface="Times New Roman" pitchFamily="18" charset="0"/>
              </a:rPr>
              <a:t> </a:t>
            </a:r>
          </a:p>
          <a:p>
            <a:pPr algn="just"/>
            <a:r>
              <a:rPr lang="en-US" sz="2600" dirty="0" smtClean="0">
                <a:latin typeface="Times New Roman" pitchFamily="18" charset="0"/>
                <a:cs typeface="Times New Roman" pitchFamily="18" charset="0"/>
              </a:rPr>
              <a:t>It </a:t>
            </a:r>
            <a:r>
              <a:rPr lang="en-US" sz="2600" dirty="0">
                <a:latin typeface="Times New Roman" pitchFamily="18" charset="0"/>
                <a:cs typeface="Times New Roman" pitchFamily="18" charset="0"/>
              </a:rPr>
              <a:t>takes place in meeting helps in understanding a situation, exploring possibilities and in solving problems because it allows a multiple point of view. It gives the participants an over-view of the organization </a:t>
            </a:r>
            <a:r>
              <a:rPr lang="en-US" sz="2600" dirty="0" smtClean="0">
                <a:latin typeface="Times New Roman" pitchFamily="18" charset="0"/>
                <a:cs typeface="Times New Roman" pitchFamily="18" charset="0"/>
              </a:rPr>
              <a:t>and the </a:t>
            </a:r>
            <a:r>
              <a:rPr lang="en-US" sz="2600" dirty="0">
                <a:latin typeface="Times New Roman" pitchFamily="18" charset="0"/>
                <a:cs typeface="Times New Roman" pitchFamily="18" charset="0"/>
              </a:rPr>
              <a:t>issues discussed and enable them to appreciate other people’s point of view. Multiple barriers operate in group communication. </a:t>
            </a:r>
            <a:r>
              <a:rPr lang="en-US" sz="2600" dirty="0" smtClean="0">
                <a:latin typeface="Times New Roman" pitchFamily="18" charset="0"/>
                <a:cs typeface="Times New Roman" pitchFamily="18" charset="0"/>
              </a:rPr>
              <a:t>The participants </a:t>
            </a:r>
            <a:r>
              <a:rPr lang="en-US" sz="2600" dirty="0">
                <a:latin typeface="Times New Roman" pitchFamily="18" charset="0"/>
                <a:cs typeface="Times New Roman" pitchFamily="18" charset="0"/>
              </a:rPr>
              <a:t>have to be committed to group decisions and activity. The size of the group affects its communication. The minimum number is three and the maximum for effective communication is ten, though larger groups of up to fifteen can manage to have effective </a:t>
            </a:r>
            <a:r>
              <a:rPr lang="en-US" sz="2600" dirty="0" smtClean="0">
                <a:latin typeface="Times New Roman" pitchFamily="18" charset="0"/>
                <a:cs typeface="Times New Roman" pitchFamily="18" charset="0"/>
              </a:rPr>
              <a:t>communication</a:t>
            </a:r>
            <a:endParaRPr lang="en-US" sz="2600" dirty="0">
              <a:latin typeface="Times New Roman" pitchFamily="18" charset="0"/>
              <a:cs typeface="Times New Roman" pitchFamily="18" charset="0"/>
            </a:endParaRPr>
          </a:p>
        </p:txBody>
      </p:sp>
    </p:spTree>
    <p:extLst>
      <p:ext uri="{BB962C8B-B14F-4D97-AF65-F5344CB8AC3E}">
        <p14:creationId xmlns:p14="http://schemas.microsoft.com/office/powerpoint/2010/main" val="4748948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762000"/>
            <a:ext cx="7696200" cy="5486400"/>
          </a:xfrm>
          <a:prstGeom prst="rect">
            <a:avLst/>
          </a:prstGeom>
          <a:blipFill>
            <a:blip r:embed="rId2"/>
            <a:tile tx="0" ty="0" sx="100000" sy="100000" flip="none" algn="tl"/>
          </a:blipFill>
          <a:ln cap="rnd">
            <a:solidFill>
              <a:schemeClr val="tx1"/>
            </a:solidFill>
          </a:ln>
        </p:spPr>
        <p:txBody>
          <a:bodyPr wrap="square" anchor="ctr">
            <a:normAutofit lnSpcReduction="10000"/>
          </a:bodyPr>
          <a:lstStyle/>
          <a:p>
            <a:pPr algn="ctr"/>
            <a:r>
              <a:rPr lang="en-US" sz="3200" b="1" dirty="0">
                <a:solidFill>
                  <a:schemeClr val="tx2">
                    <a:lumMod val="60000"/>
                    <a:lumOff val="40000"/>
                  </a:schemeClr>
                </a:solidFill>
                <a:latin typeface="Times New Roman" pitchFamily="18" charset="0"/>
                <a:cs typeface="Times New Roman" pitchFamily="18" charset="0"/>
              </a:rPr>
              <a:t>MASS </a:t>
            </a:r>
            <a:r>
              <a:rPr lang="en-US" sz="3200" b="1" dirty="0">
                <a:solidFill>
                  <a:schemeClr val="tx2">
                    <a:lumMod val="60000"/>
                    <a:lumOff val="40000"/>
                  </a:schemeClr>
                </a:solidFill>
                <a:latin typeface="Times New Roman" pitchFamily="18" charset="0"/>
                <a:cs typeface="Times New Roman" pitchFamily="18" charset="0"/>
              </a:rPr>
              <a:t>COMMUNICATION </a:t>
            </a:r>
          </a:p>
          <a:p>
            <a:pPr algn="just"/>
            <a:r>
              <a:rPr lang="en-US" sz="2800" dirty="0" smtClean="0">
                <a:latin typeface="Times New Roman" pitchFamily="18" charset="0"/>
                <a:cs typeface="Times New Roman" pitchFamily="18" charset="0"/>
              </a:rPr>
              <a:t>Mass </a:t>
            </a:r>
            <a:r>
              <a:rPr lang="en-US" sz="2800" dirty="0" smtClean="0">
                <a:latin typeface="Times New Roman" pitchFamily="18" charset="0"/>
                <a:cs typeface="Times New Roman" pitchFamily="18" charset="0"/>
              </a:rPr>
              <a:t>communication is a public </a:t>
            </a:r>
            <a:r>
              <a:rPr lang="en-US" sz="2800" dirty="0" smtClean="0">
                <a:latin typeface="Times New Roman" pitchFamily="18" charset="0"/>
                <a:cs typeface="Times New Roman" pitchFamily="18" charset="0"/>
              </a:rPr>
              <a:t>communication. It is </a:t>
            </a:r>
            <a:r>
              <a:rPr lang="en-US" sz="2800" dirty="0" smtClean="0">
                <a:latin typeface="Times New Roman" pitchFamily="18" charset="0"/>
                <a:cs typeface="Times New Roman" pitchFamily="18" charset="0"/>
              </a:rPr>
              <a:t>a one way communication which includes messages disseminated by radio, television, the press and </a:t>
            </a:r>
            <a:r>
              <a:rPr lang="en-US" sz="2800" dirty="0" smtClean="0">
                <a:latin typeface="Times New Roman" pitchFamily="18" charset="0"/>
                <a:cs typeface="Times New Roman" pitchFamily="18" charset="0"/>
              </a:rPr>
              <a:t> through </a:t>
            </a:r>
            <a:r>
              <a:rPr lang="en-US" sz="2800" dirty="0" smtClean="0">
                <a:latin typeface="Times New Roman" pitchFamily="18" charset="0"/>
                <a:cs typeface="Times New Roman" pitchFamily="18" charset="0"/>
              </a:rPr>
              <a:t>the internet. </a:t>
            </a:r>
            <a:r>
              <a:rPr lang="en-US" sz="2800" dirty="0" smtClean="0">
                <a:latin typeface="Times New Roman" pitchFamily="18" charset="0"/>
                <a:cs typeface="Times New Roman" pitchFamily="18" charset="0"/>
              </a:rPr>
              <a:t>It is used for circulating information and instruction to the people, for disseminating information about </a:t>
            </a:r>
            <a:r>
              <a:rPr lang="en-US" sz="2800" dirty="0" smtClean="0">
                <a:latin typeface="Times New Roman" pitchFamily="18" charset="0"/>
                <a:cs typeface="Times New Roman" pitchFamily="18" charset="0"/>
              </a:rPr>
              <a:t>themselves, for advertising, and </a:t>
            </a:r>
            <a:r>
              <a:rPr lang="en-US" sz="2800" dirty="0" smtClean="0">
                <a:latin typeface="Times New Roman" pitchFamily="18" charset="0"/>
                <a:cs typeface="Times New Roman" pitchFamily="18" charset="0"/>
              </a:rPr>
              <a:t>for propaganda. It has single source and multiple receivers, the content is open to all, audiences are heterogeneous and </a:t>
            </a:r>
            <a:r>
              <a:rPr lang="en-US" sz="2800" dirty="0" smtClean="0">
                <a:latin typeface="Times New Roman" pitchFamily="18" charset="0"/>
                <a:cs typeface="Times New Roman" pitchFamily="18" charset="0"/>
              </a:rPr>
              <a:t>it can </a:t>
            </a:r>
            <a:r>
              <a:rPr lang="en-US" sz="2800" dirty="0" smtClean="0">
                <a:latin typeface="Times New Roman" pitchFamily="18" charset="0"/>
                <a:cs typeface="Times New Roman" pitchFamily="18" charset="0"/>
              </a:rPr>
              <a:t>establish simultaneous contact with every large numbers </a:t>
            </a:r>
            <a:r>
              <a:rPr lang="en-US" sz="2800" dirty="0" smtClean="0">
                <a:latin typeface="Times New Roman" pitchFamily="18" charset="0"/>
                <a:cs typeface="Times New Roman" pitchFamily="18" charset="0"/>
              </a:rPr>
              <a:t>of people </a:t>
            </a:r>
            <a:r>
              <a:rPr lang="en-US" sz="2800" dirty="0" smtClean="0">
                <a:latin typeface="Times New Roman" pitchFamily="18" charset="0"/>
                <a:cs typeface="Times New Roman" pitchFamily="18" charset="0"/>
              </a:rPr>
              <a:t>at a distance from the source and widely separated from one </a:t>
            </a:r>
            <a:r>
              <a:rPr lang="en-US" sz="2800" dirty="0" smtClean="0">
                <a:latin typeface="Times New Roman" pitchFamily="18" charset="0"/>
                <a:cs typeface="Times New Roman" pitchFamily="18" charset="0"/>
              </a:rPr>
              <a:t>another.</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3218485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rgbClr val="5E9EFF"/>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sp>
        <p:nvSpPr>
          <p:cNvPr id="2" name="Rectangle 1"/>
          <p:cNvSpPr/>
          <p:nvPr/>
        </p:nvSpPr>
        <p:spPr>
          <a:xfrm>
            <a:off x="762000" y="762000"/>
            <a:ext cx="7696200" cy="5486400"/>
          </a:xfrm>
          <a:prstGeom prst="rect">
            <a:avLst/>
          </a:prstGeom>
          <a:blipFill>
            <a:blip r:embed="rId2"/>
            <a:tile tx="0" ty="0" sx="100000" sy="100000" flip="none" algn="tl"/>
          </a:blipFill>
          <a:ln cap="rnd">
            <a:solidFill>
              <a:schemeClr val="tx1"/>
            </a:solidFill>
          </a:ln>
        </p:spPr>
        <p:txBody>
          <a:bodyPr wrap="square">
            <a:normAutofit/>
          </a:bodyPr>
          <a:lstStyle/>
          <a:p>
            <a:endParaRPr lang="en-US" sz="5400" dirty="0" smtClean="0"/>
          </a:p>
          <a:p>
            <a:endParaRPr lang="en-US" sz="5400" dirty="0"/>
          </a:p>
          <a:p>
            <a:endParaRPr lang="en-US" sz="5400" dirty="0" smtClean="0"/>
          </a:p>
          <a:p>
            <a:r>
              <a:rPr lang="en-US" sz="5400" dirty="0" smtClean="0"/>
              <a:t>	</a:t>
            </a:r>
            <a:r>
              <a:rPr lang="en-US" sz="5400" dirty="0"/>
              <a:t>	</a:t>
            </a:r>
            <a:r>
              <a:rPr lang="en-US" sz="6000" dirty="0" smtClean="0">
                <a:solidFill>
                  <a:srgbClr val="0070C0"/>
                </a:solidFill>
              </a:rPr>
              <a:t>THANK </a:t>
            </a:r>
            <a:r>
              <a:rPr lang="en-US" sz="6000" dirty="0">
                <a:solidFill>
                  <a:srgbClr val="0070C0"/>
                </a:solidFill>
              </a:rPr>
              <a:t>YOU!!!</a:t>
            </a:r>
            <a:endParaRPr lang="en-US" sz="6000" dirty="0">
              <a:solidFill>
                <a:srgbClr val="0070C0"/>
              </a:solidFill>
            </a:endParaRPr>
          </a:p>
        </p:txBody>
      </p:sp>
    </p:spTree>
    <p:extLst>
      <p:ext uri="{BB962C8B-B14F-4D97-AF65-F5344CB8AC3E}">
        <p14:creationId xmlns:p14="http://schemas.microsoft.com/office/powerpoint/2010/main" val="40092001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533400" y="838200"/>
            <a:ext cx="7848600" cy="5246914"/>
          </a:xfrm>
          <a:prstGeom prst="rect">
            <a:avLst/>
          </a:prstGeom>
          <a:blipFill>
            <a:blip r:embed="rId2"/>
            <a:tile tx="0" ty="0" sx="100000" sy="100000" flip="none" algn="tl"/>
          </a:blipFill>
          <a:ln cap="rnd">
            <a:solidFill>
              <a:schemeClr val="tx1"/>
            </a:solidFill>
          </a:ln>
        </p:spPr>
        <p:txBody>
          <a:bodyPr wrap="square">
            <a:normAutofit lnSpcReduction="10000"/>
          </a:bodyPr>
          <a:lstStyle/>
          <a:p>
            <a:endParaRPr lang="en-US" sz="3200" dirty="0" smtClean="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a:p>
            <a:pPr algn="just"/>
            <a:r>
              <a:rPr lang="en-US" sz="3200" b="1" dirty="0" smtClean="0">
                <a:solidFill>
                  <a:srgbClr val="0070C0"/>
                </a:solidFill>
                <a:latin typeface="Times New Roman" pitchFamily="18" charset="0"/>
                <a:cs typeface="Times New Roman" pitchFamily="18" charset="0"/>
              </a:rPr>
              <a:t>“COMMUNICATION IS THE </a:t>
            </a:r>
            <a:r>
              <a:rPr lang="en-US" sz="3200" b="1" dirty="0" smtClean="0">
                <a:solidFill>
                  <a:srgbClr val="0070C0"/>
                </a:solidFill>
                <a:latin typeface="Times New Roman" pitchFamily="18" charset="0"/>
                <a:cs typeface="Times New Roman" pitchFamily="18" charset="0"/>
              </a:rPr>
              <a:t>P</a:t>
            </a:r>
            <a:r>
              <a:rPr lang="en-US" sz="3200" b="1" dirty="0" smtClean="0">
                <a:solidFill>
                  <a:srgbClr val="0070C0"/>
                </a:solidFill>
                <a:latin typeface="Times New Roman" pitchFamily="18" charset="0"/>
                <a:cs typeface="Times New Roman" pitchFamily="18" charset="0"/>
              </a:rPr>
              <a:t>ROCESS BY WHICH TWO OR MORE PEOPLE EXCHANGE IDEAS, FACTS, FEELINGS OR IMPRESSIONS IN WAYS THAT EACH GAINS A COMMON UNDERSTANDING OF THE MEANING, INTENT AND USE OF MESSAGES.”</a:t>
            </a:r>
          </a:p>
          <a:p>
            <a:pPr algn="just"/>
            <a:r>
              <a:rPr lang="en-US" sz="2800" b="1" dirty="0" smtClean="0">
                <a:solidFill>
                  <a:srgbClr val="0070C0"/>
                </a:solidFill>
                <a:latin typeface="Arabic Typesetting" pitchFamily="66" charset="-78"/>
                <a:cs typeface="Arabic Typesetting" pitchFamily="66" charset="-78"/>
              </a:rPr>
              <a:t>					</a:t>
            </a:r>
          </a:p>
          <a:p>
            <a:pPr algn="just"/>
            <a:r>
              <a:rPr lang="en-US" sz="2800" b="1" dirty="0" smtClean="0">
                <a:solidFill>
                  <a:srgbClr val="0070C0"/>
                </a:solidFill>
                <a:latin typeface="Times New Roman" pitchFamily="18" charset="0"/>
                <a:cs typeface="Times New Roman" pitchFamily="18" charset="0"/>
              </a:rPr>
              <a:t>						</a:t>
            </a:r>
            <a:r>
              <a:rPr lang="en-US" sz="2800" b="1" dirty="0" smtClean="0">
                <a:solidFill>
                  <a:srgbClr val="FF0000"/>
                </a:solidFill>
                <a:latin typeface="Times New Roman" pitchFamily="18" charset="0"/>
                <a:cs typeface="Times New Roman" pitchFamily="18" charset="0"/>
              </a:rPr>
              <a:t>-LEAGANS</a:t>
            </a:r>
            <a:endParaRPr lang="en-US" sz="32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0194133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
          <p:cNvSpPr/>
          <p:nvPr/>
        </p:nvSpPr>
        <p:spPr>
          <a:xfrm>
            <a:off x="533400" y="609600"/>
            <a:ext cx="7924800" cy="5312229"/>
          </a:xfrm>
          <a:prstGeom prst="rect">
            <a:avLst/>
          </a:prstGeom>
          <a:blipFill>
            <a:blip r:embed="rId3"/>
            <a:tile tx="0" ty="0" sx="100000" sy="100000" flip="none" algn="tl"/>
          </a:blipFill>
          <a:ln cap="rnd">
            <a:solidFill>
              <a:schemeClr val="tx1"/>
            </a:solidFill>
          </a:ln>
        </p:spPr>
        <p:txBody>
          <a:bodyPr wrap="square" anchor="ctr">
            <a:normAutofit/>
          </a:bodyPr>
          <a:lstStyle/>
          <a:p>
            <a:r>
              <a:rPr lang="en-US" sz="5700" b="1" dirty="0" smtClean="0">
                <a:blipFill>
                  <a:blip r:embed="rId3"/>
                  <a:tile tx="0" ty="0" sx="100000" sy="100000" flip="none" algn="tl"/>
                </a:blipFill>
              </a:rPr>
              <a:t> </a:t>
            </a:r>
            <a:r>
              <a:rPr lang="en-US" sz="4000" b="1" dirty="0" smtClean="0">
                <a:latin typeface="Times New Roman" pitchFamily="18" charset="0"/>
                <a:cs typeface="Times New Roman" pitchFamily="18" charset="0"/>
              </a:rPr>
              <a:t>Communication </a:t>
            </a:r>
            <a:r>
              <a:rPr lang="en-US" sz="4000" dirty="0">
                <a:latin typeface="Times New Roman" pitchFamily="18" charset="0"/>
                <a:cs typeface="Times New Roman" pitchFamily="18" charset="0"/>
              </a:rPr>
              <a:t>takes many forms according to the </a:t>
            </a:r>
            <a:r>
              <a:rPr lang="en-US" sz="4000" dirty="0">
                <a:solidFill>
                  <a:srgbClr val="C00000"/>
                </a:solidFill>
                <a:latin typeface="Times New Roman" pitchFamily="18" charset="0"/>
                <a:cs typeface="Times New Roman" pitchFamily="18" charset="0"/>
              </a:rPr>
              <a:t>style of expression</a:t>
            </a:r>
            <a:r>
              <a:rPr lang="en-US" sz="4000" dirty="0">
                <a:latin typeface="Times New Roman" pitchFamily="18" charset="0"/>
                <a:cs typeface="Times New Roman" pitchFamily="18" charset="0"/>
              </a:rPr>
              <a:t>, the </a:t>
            </a:r>
            <a:r>
              <a:rPr lang="en-US" sz="4000" dirty="0">
                <a:solidFill>
                  <a:srgbClr val="C00000"/>
                </a:solidFill>
                <a:latin typeface="Times New Roman" pitchFamily="18" charset="0"/>
                <a:cs typeface="Times New Roman" pitchFamily="18" charset="0"/>
              </a:rPr>
              <a:t>occasion</a:t>
            </a:r>
            <a:r>
              <a:rPr lang="en-US" sz="4000" dirty="0">
                <a:latin typeface="Times New Roman" pitchFamily="18" charset="0"/>
                <a:cs typeface="Times New Roman" pitchFamily="18" charset="0"/>
              </a:rPr>
              <a:t> and </a:t>
            </a:r>
            <a:r>
              <a:rPr lang="en-US" sz="4000" dirty="0">
                <a:solidFill>
                  <a:srgbClr val="C00000"/>
                </a:solidFill>
                <a:latin typeface="Times New Roman" pitchFamily="18" charset="0"/>
                <a:cs typeface="Times New Roman" pitchFamily="18" charset="0"/>
              </a:rPr>
              <a:t>situation</a:t>
            </a:r>
            <a:r>
              <a:rPr lang="en-US" sz="4000" dirty="0">
                <a:latin typeface="Times New Roman" pitchFamily="18" charset="0"/>
                <a:cs typeface="Times New Roman" pitchFamily="18" charset="0"/>
              </a:rPr>
              <a:t>, the </a:t>
            </a:r>
            <a:r>
              <a:rPr lang="en-US" sz="4000" dirty="0">
                <a:solidFill>
                  <a:srgbClr val="C00000"/>
                </a:solidFill>
                <a:latin typeface="Times New Roman" pitchFamily="18" charset="0"/>
                <a:cs typeface="Times New Roman" pitchFamily="18" charset="0"/>
              </a:rPr>
              <a:t>symbols </a:t>
            </a:r>
            <a:r>
              <a:rPr lang="en-US" sz="4000" dirty="0">
                <a:latin typeface="Times New Roman" pitchFamily="18" charset="0"/>
                <a:cs typeface="Times New Roman" pitchFamily="18" charset="0"/>
              </a:rPr>
              <a:t>and the </a:t>
            </a:r>
            <a:r>
              <a:rPr lang="en-US" sz="4000" dirty="0">
                <a:solidFill>
                  <a:srgbClr val="C00000"/>
                </a:solidFill>
                <a:latin typeface="Times New Roman" pitchFamily="18" charset="0"/>
                <a:cs typeface="Times New Roman" pitchFamily="18" charset="0"/>
              </a:rPr>
              <a:t>medium </a:t>
            </a:r>
            <a:r>
              <a:rPr lang="en-US" sz="4000" dirty="0">
                <a:latin typeface="Times New Roman" pitchFamily="18" charset="0"/>
                <a:cs typeface="Times New Roman" pitchFamily="18" charset="0"/>
              </a:rPr>
              <a:t>used as per the relationship between </a:t>
            </a:r>
            <a:r>
              <a:rPr lang="en-US" sz="4000" dirty="0" smtClean="0">
                <a:latin typeface="Times New Roman" pitchFamily="18" charset="0"/>
                <a:cs typeface="Times New Roman" pitchFamily="18" charset="0"/>
              </a:rPr>
              <a:t>the persons </a:t>
            </a:r>
            <a:r>
              <a:rPr lang="en-US" sz="4000" dirty="0">
                <a:latin typeface="Times New Roman" pitchFamily="18" charset="0"/>
                <a:cs typeface="Times New Roman" pitchFamily="18" charset="0"/>
              </a:rPr>
              <a:t>involved and such other </a:t>
            </a:r>
            <a:r>
              <a:rPr lang="en-US" sz="4000" dirty="0" smtClean="0">
                <a:latin typeface="Times New Roman" pitchFamily="18" charset="0"/>
                <a:cs typeface="Times New Roman" pitchFamily="18" charset="0"/>
              </a:rPr>
              <a:t>factors</a:t>
            </a:r>
            <a:r>
              <a:rPr lang="en-US" sz="3500" dirty="0" smtClean="0">
                <a:latin typeface="Times New Roman" pitchFamily="18" charset="0"/>
                <a:cs typeface="Times New Roman" pitchFamily="18" charset="0"/>
              </a:rPr>
              <a:t>.</a:t>
            </a:r>
            <a:endParaRPr lang="en-US" sz="3500" dirty="0">
              <a:latin typeface="Times New Roman" pitchFamily="18" charset="0"/>
              <a:cs typeface="Times New Roman" pitchFamily="18" charset="0"/>
            </a:endParaRPr>
          </a:p>
        </p:txBody>
      </p:sp>
    </p:spTree>
    <p:extLst>
      <p:ext uri="{BB962C8B-B14F-4D97-AF65-F5344CB8AC3E}">
        <p14:creationId xmlns:p14="http://schemas.microsoft.com/office/powerpoint/2010/main" val="115509257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001000" cy="5791200"/>
          </a:xfrm>
          <a:prstGeom prst="rect">
            <a:avLst/>
          </a:prstGeom>
          <a:blipFill>
            <a:blip r:embed="rId2"/>
            <a:tile tx="0" ty="0" sx="100000" sy="100000" flip="none" algn="tl"/>
          </a:blipFill>
          <a:ln cap="rnd">
            <a:solidFill>
              <a:schemeClr val="tx1"/>
            </a:solidFill>
          </a:ln>
        </p:spPr>
        <p:txBody>
          <a:bodyPr wrap="square">
            <a:normAutofit/>
          </a:bodyPr>
          <a:lstStyle/>
          <a:p>
            <a:endParaRPr lang="en-US" sz="2800" dirty="0">
              <a:hlinkClick r:id="rId3" tooltip="Mass Communication                   Mass Communication Mas..."/>
            </a:endParaRPr>
          </a:p>
          <a:p>
            <a:r>
              <a:rPr lang="en-US" sz="2800" dirty="0" smtClean="0">
                <a:hlinkClick r:id="rId3" tooltip="Mass Communication                   Mass Communication Mas..."/>
              </a:rPr>
              <a:t> </a:t>
            </a:r>
            <a:endParaRPr lang="en-US" sz="2800" dirty="0"/>
          </a:p>
        </p:txBody>
      </p:sp>
      <p:pic>
        <p:nvPicPr>
          <p:cNvPr id="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09688" y="1028700"/>
            <a:ext cx="6524625"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035409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609600"/>
            <a:ext cx="7696200" cy="5769429"/>
          </a:xfrm>
          <a:prstGeom prst="rect">
            <a:avLst/>
          </a:prstGeom>
          <a:blipFill>
            <a:blip r:embed="rId2"/>
            <a:tile tx="0" ty="0" sx="100000" sy="100000" flip="none" algn="tl"/>
          </a:blipFill>
          <a:ln cap="rnd">
            <a:solidFill>
              <a:schemeClr val="tx1"/>
            </a:solidFill>
          </a:ln>
        </p:spPr>
        <p:txBody>
          <a:bodyPr wrap="square">
            <a:normAutofit/>
          </a:bodyPr>
          <a:lstStyle/>
          <a:p>
            <a:pPr algn="ctr"/>
            <a:endParaRPr lang="en-US" sz="3200" b="1" spc="-150" dirty="0" smtClean="0">
              <a:latin typeface="Times New Roman" pitchFamily="18" charset="0"/>
              <a:cs typeface="Times New Roman" pitchFamily="18" charset="0"/>
            </a:endParaRPr>
          </a:p>
          <a:p>
            <a:pPr algn="ctr">
              <a:lnSpc>
                <a:spcPct val="80000"/>
              </a:lnSpc>
            </a:pPr>
            <a:r>
              <a:rPr lang="en-US" sz="3200" b="1" dirty="0">
                <a:solidFill>
                  <a:schemeClr val="tx2">
                    <a:lumMod val="60000"/>
                    <a:lumOff val="40000"/>
                  </a:schemeClr>
                </a:solidFill>
                <a:latin typeface="Times New Roman" pitchFamily="18" charset="0"/>
                <a:cs typeface="Times New Roman" pitchFamily="18" charset="0"/>
              </a:rPr>
              <a:t>One way </a:t>
            </a:r>
            <a:r>
              <a:rPr lang="en-US" sz="3200" b="1" dirty="0" err="1">
                <a:solidFill>
                  <a:schemeClr val="tx2">
                    <a:lumMod val="60000"/>
                    <a:lumOff val="40000"/>
                  </a:schemeClr>
                </a:solidFill>
                <a:latin typeface="Times New Roman" pitchFamily="18" charset="0"/>
                <a:cs typeface="Times New Roman" pitchFamily="18" charset="0"/>
              </a:rPr>
              <a:t>vs</a:t>
            </a:r>
            <a:r>
              <a:rPr lang="en-US" sz="3200" b="1" dirty="0">
                <a:solidFill>
                  <a:schemeClr val="tx2">
                    <a:lumMod val="60000"/>
                    <a:lumOff val="40000"/>
                  </a:schemeClr>
                </a:solidFill>
                <a:latin typeface="Times New Roman" pitchFamily="18" charset="0"/>
                <a:cs typeface="Times New Roman" pitchFamily="18" charset="0"/>
              </a:rPr>
              <a:t> </a:t>
            </a:r>
            <a:r>
              <a:rPr lang="en-US" sz="3200" b="1" dirty="0">
                <a:solidFill>
                  <a:schemeClr val="tx2">
                    <a:lumMod val="60000"/>
                    <a:lumOff val="40000"/>
                  </a:schemeClr>
                </a:solidFill>
                <a:latin typeface="Times New Roman" pitchFamily="18" charset="0"/>
                <a:cs typeface="Times New Roman" pitchFamily="18" charset="0"/>
              </a:rPr>
              <a:t>Two way</a:t>
            </a:r>
            <a:r>
              <a:rPr lang="en-US" sz="3200" b="1" dirty="0">
                <a:solidFill>
                  <a:schemeClr val="tx2">
                    <a:lumMod val="60000"/>
                    <a:lumOff val="40000"/>
                  </a:schemeClr>
                </a:solidFill>
                <a:latin typeface="Times New Roman" pitchFamily="18" charset="0"/>
                <a:cs typeface="Times New Roman" pitchFamily="18" charset="0"/>
              </a:rPr>
              <a:t> </a:t>
            </a:r>
            <a:r>
              <a:rPr lang="en-US" sz="3200" b="1" dirty="0">
                <a:solidFill>
                  <a:schemeClr val="tx2">
                    <a:lumMod val="60000"/>
                    <a:lumOff val="40000"/>
                  </a:schemeClr>
                </a:solidFill>
                <a:latin typeface="Times New Roman" pitchFamily="18" charset="0"/>
                <a:cs typeface="Times New Roman" pitchFamily="18" charset="0"/>
              </a:rPr>
              <a:t>communication</a:t>
            </a:r>
            <a:endParaRPr lang="en-US" sz="3200" b="1" dirty="0">
              <a:solidFill>
                <a:schemeClr val="tx2">
                  <a:lumMod val="60000"/>
                  <a:lumOff val="40000"/>
                </a:schemeClr>
              </a:solidFill>
              <a:latin typeface="Times New Roman" pitchFamily="18" charset="0"/>
              <a:cs typeface="Times New Roman" pitchFamily="18" charset="0"/>
            </a:endParaRPr>
          </a:p>
          <a:p>
            <a:pPr algn="just"/>
            <a:endParaRPr lang="en-US" sz="3200" b="1"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One </a:t>
            </a:r>
            <a:r>
              <a:rPr lang="en-US" sz="3200" dirty="0">
                <a:latin typeface="Times New Roman" pitchFamily="18" charset="0"/>
                <a:cs typeface="Times New Roman" pitchFamily="18" charset="0"/>
              </a:rPr>
              <a:t>way communication is characterized by absence of feedback from the </a:t>
            </a:r>
            <a:r>
              <a:rPr lang="en-US" sz="3200" dirty="0" smtClean="0">
                <a:latin typeface="Times New Roman" pitchFamily="18" charset="0"/>
                <a:cs typeface="Times New Roman" pitchFamily="18" charset="0"/>
              </a:rPr>
              <a:t>receiver whereas Two </a:t>
            </a:r>
            <a:r>
              <a:rPr lang="en-US" sz="3200" dirty="0">
                <a:latin typeface="Times New Roman" pitchFamily="18" charset="0"/>
                <a:cs typeface="Times New Roman" pitchFamily="18" charset="0"/>
              </a:rPr>
              <a:t>way communication involves active feed-back from the receiver to the sender to ensure that the receiver has understood the message in the same sense that sender intends to convey.</a:t>
            </a:r>
            <a:endParaRPr lang="en-US" sz="3200" dirty="0">
              <a:blipFill>
                <a:blip r:embed="rId2"/>
                <a:tile tx="0" ty="0" sx="100000" sy="100000" flip="none" algn="tl"/>
              </a:blipFill>
              <a:latin typeface="Times New Roman" pitchFamily="18" charset="0"/>
              <a:cs typeface="Times New Roman" pitchFamily="18" charset="0"/>
            </a:endParaRPr>
          </a:p>
        </p:txBody>
      </p:sp>
    </p:spTree>
    <p:extLst>
      <p:ext uri="{BB962C8B-B14F-4D97-AF65-F5344CB8AC3E}">
        <p14:creationId xmlns:p14="http://schemas.microsoft.com/office/powerpoint/2010/main" val="21229379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696686"/>
            <a:ext cx="7696200" cy="5791200"/>
          </a:xfrm>
          <a:prstGeom prst="rect">
            <a:avLst/>
          </a:prstGeom>
          <a:blipFill>
            <a:blip r:embed="rId2"/>
            <a:tile tx="0" ty="0" sx="100000" sy="100000" flip="none" algn="tl"/>
          </a:blipFill>
          <a:ln cap="rnd">
            <a:solidFill>
              <a:schemeClr val="tx1"/>
            </a:solidFill>
          </a:ln>
        </p:spPr>
        <p:txBody>
          <a:bodyPr wrap="square" anchor="ctr">
            <a:normAutofit fontScale="92500" lnSpcReduction="20000"/>
          </a:bodyPr>
          <a:lstStyle/>
          <a:p>
            <a:pPr algn="ctr"/>
            <a:r>
              <a:rPr lang="en-US" sz="3500" b="1" dirty="0">
                <a:solidFill>
                  <a:schemeClr val="tx2">
                    <a:lumMod val="60000"/>
                    <a:lumOff val="40000"/>
                  </a:schemeClr>
                </a:solidFill>
                <a:latin typeface="Times New Roman" pitchFamily="18" charset="0"/>
                <a:cs typeface="Times New Roman" pitchFamily="18" charset="0"/>
              </a:rPr>
              <a:t>VERBAL COMMUNICATION </a:t>
            </a:r>
          </a:p>
          <a:p>
            <a:r>
              <a:rPr lang="en-US" sz="3200" b="1" smtClean="0">
                <a:latin typeface="Times New Roman" pitchFamily="18" charset="0"/>
                <a:cs typeface="Times New Roman" pitchFamily="18" charset="0"/>
              </a:rPr>
              <a:t>Verbal </a:t>
            </a:r>
            <a:r>
              <a:rPr lang="en-US" sz="3200" b="1" dirty="0">
                <a:latin typeface="Times New Roman" pitchFamily="18" charset="0"/>
                <a:cs typeface="Times New Roman" pitchFamily="18" charset="0"/>
              </a:rPr>
              <a:t>communication </a:t>
            </a:r>
            <a:r>
              <a:rPr lang="en-US" sz="3200" dirty="0">
                <a:latin typeface="Times New Roman" pitchFamily="18" charset="0"/>
                <a:cs typeface="Times New Roman" pitchFamily="18" charset="0"/>
              </a:rPr>
              <a:t>involves the use of </a:t>
            </a:r>
            <a:r>
              <a:rPr lang="en-US" sz="3200" dirty="0" smtClean="0">
                <a:latin typeface="Times New Roman" pitchFamily="18" charset="0"/>
                <a:cs typeface="Times New Roman" pitchFamily="18" charset="0"/>
              </a:rPr>
              <a:t>symbols </a:t>
            </a:r>
            <a:r>
              <a:rPr lang="en-US" sz="3200" dirty="0">
                <a:latin typeface="Times New Roman" pitchFamily="18" charset="0"/>
                <a:cs typeface="Times New Roman" pitchFamily="18" charset="0"/>
              </a:rPr>
              <a:t>that generally have universal meanings for all who are </a:t>
            </a:r>
            <a:r>
              <a:rPr lang="en-US" sz="3200" dirty="0" smtClean="0">
                <a:latin typeface="Times New Roman" pitchFamily="18" charset="0"/>
                <a:cs typeface="Times New Roman" pitchFamily="18" charset="0"/>
              </a:rPr>
              <a:t>taking </a:t>
            </a:r>
            <a:r>
              <a:rPr lang="en-US" sz="3200" dirty="0" smtClean="0">
                <a:latin typeface="Times New Roman" pitchFamily="18" charset="0"/>
                <a:cs typeface="Times New Roman" pitchFamily="18" charset="0"/>
              </a:rPr>
              <a:t>part </a:t>
            </a:r>
            <a:r>
              <a:rPr lang="en-US" sz="3200" dirty="0">
                <a:latin typeface="Times New Roman" pitchFamily="18" charset="0"/>
                <a:cs typeface="Times New Roman" pitchFamily="18" charset="0"/>
              </a:rPr>
              <a:t>in the process. </a:t>
            </a:r>
            <a:r>
              <a:rPr lang="en-US" sz="3200" dirty="0" smtClean="0">
                <a:latin typeface="Times New Roman" pitchFamily="18" charset="0"/>
                <a:cs typeface="Times New Roman" pitchFamily="18" charset="0"/>
              </a:rPr>
              <a:t>Types </a:t>
            </a:r>
            <a:r>
              <a:rPr lang="en-US" sz="3200" dirty="0">
                <a:latin typeface="Times New Roman" pitchFamily="18" charset="0"/>
                <a:cs typeface="Times New Roman" pitchFamily="18" charset="0"/>
              </a:rPr>
              <a:t>of verbal </a:t>
            </a:r>
            <a:r>
              <a:rPr lang="en-US" sz="3200" dirty="0" smtClean="0">
                <a:latin typeface="Times New Roman" pitchFamily="18" charset="0"/>
                <a:cs typeface="Times New Roman" pitchFamily="18" charset="0"/>
              </a:rPr>
              <a:t>communication are:</a:t>
            </a:r>
          </a:p>
          <a:p>
            <a:pPr marL="457200" indent="-457200">
              <a:buFont typeface="Arial" pitchFamily="34" charset="0"/>
              <a:buChar char="•"/>
            </a:pPr>
            <a:endParaRPr lang="en-US" sz="3200" dirty="0" smtClean="0">
              <a:solidFill>
                <a:srgbClr val="C00000"/>
              </a:solidFill>
              <a:latin typeface="Times New Roman" pitchFamily="18" charset="0"/>
              <a:cs typeface="Times New Roman" pitchFamily="18" charset="0"/>
            </a:endParaRPr>
          </a:p>
          <a:p>
            <a:pPr marL="457200" indent="-457200">
              <a:buFont typeface="Arial" pitchFamily="34" charset="0"/>
              <a:buChar char="•"/>
            </a:pPr>
            <a:r>
              <a:rPr lang="en-US" sz="3200" dirty="0" smtClean="0">
                <a:solidFill>
                  <a:srgbClr val="C00000"/>
                </a:solidFill>
                <a:latin typeface="Times New Roman" pitchFamily="18" charset="0"/>
                <a:cs typeface="Times New Roman" pitchFamily="18" charset="0"/>
              </a:rPr>
              <a:t> </a:t>
            </a:r>
            <a:r>
              <a:rPr lang="en-US" sz="3200" b="1" dirty="0" smtClean="0">
                <a:solidFill>
                  <a:srgbClr val="C00000"/>
                </a:solidFill>
                <a:latin typeface="Times New Roman" pitchFamily="18" charset="0"/>
                <a:cs typeface="Times New Roman" pitchFamily="18" charset="0"/>
              </a:rPr>
              <a:t>Oral Communication</a:t>
            </a:r>
          </a:p>
          <a:p>
            <a:pPr marL="457200" indent="-457200">
              <a:buFont typeface="Arial" pitchFamily="34" charset="0"/>
              <a:buChar char="•"/>
            </a:pPr>
            <a:r>
              <a:rPr lang="en-US" sz="3200" b="1" dirty="0" smtClean="0">
                <a:solidFill>
                  <a:srgbClr val="C00000"/>
                </a:solidFill>
                <a:latin typeface="Times New Roman" pitchFamily="18" charset="0"/>
                <a:cs typeface="Times New Roman" pitchFamily="18" charset="0"/>
              </a:rPr>
              <a:t> Written Communication</a:t>
            </a:r>
          </a:p>
          <a:p>
            <a:r>
              <a:rPr lang="en-US" sz="3200" b="1" dirty="0" smtClean="0">
                <a:latin typeface="Times New Roman" pitchFamily="18" charset="0"/>
                <a:cs typeface="Times New Roman" pitchFamily="18" charset="0"/>
              </a:rPr>
              <a:t>Oral </a:t>
            </a:r>
            <a:r>
              <a:rPr lang="en-US" sz="3200" b="1" dirty="0">
                <a:latin typeface="Times New Roman" pitchFamily="18" charset="0"/>
                <a:cs typeface="Times New Roman" pitchFamily="18" charset="0"/>
              </a:rPr>
              <a:t>communication </a:t>
            </a:r>
            <a:r>
              <a:rPr lang="en-US" sz="3200" dirty="0">
                <a:latin typeface="Times New Roman" pitchFamily="18" charset="0"/>
                <a:cs typeface="Times New Roman" pitchFamily="18" charset="0"/>
              </a:rPr>
              <a:t>is that channel of communication in which message is transmitted in spoken </a:t>
            </a:r>
            <a:r>
              <a:rPr lang="en-US" sz="3200" dirty="0" smtClean="0">
                <a:latin typeface="Times New Roman" pitchFamily="18" charset="0"/>
                <a:cs typeface="Times New Roman" pitchFamily="18" charset="0"/>
              </a:rPr>
              <a:t>form.</a:t>
            </a:r>
            <a:endParaRPr lang="en-US" sz="3200" dirty="0" smtClean="0">
              <a:latin typeface="Times New Roman" pitchFamily="18" charset="0"/>
              <a:cs typeface="Times New Roman" pitchFamily="18" charset="0"/>
            </a:endParaRPr>
          </a:p>
          <a:p>
            <a:r>
              <a:rPr lang="en-US" sz="3200" b="1" dirty="0" smtClean="0">
                <a:latin typeface="Times New Roman" pitchFamily="18" charset="0"/>
                <a:cs typeface="Times New Roman" pitchFamily="18" charset="0"/>
              </a:rPr>
              <a:t>Written Communication </a:t>
            </a:r>
            <a:r>
              <a:rPr lang="en-US" sz="3200" dirty="0" smtClean="0">
                <a:latin typeface="Times New Roman" pitchFamily="18" charset="0"/>
                <a:cs typeface="Times New Roman" pitchFamily="18" charset="0"/>
              </a:rPr>
              <a:t>is </a:t>
            </a:r>
            <a:r>
              <a:rPr lang="en-US" sz="3200" dirty="0">
                <a:latin typeface="Times New Roman" pitchFamily="18" charset="0"/>
                <a:cs typeface="Times New Roman" pitchFamily="18" charset="0"/>
              </a:rPr>
              <a:t>that in which information is exchanged in the written or printed </a:t>
            </a:r>
            <a:r>
              <a:rPr lang="en-US" sz="3200" dirty="0" smtClean="0">
                <a:latin typeface="Times New Roman" pitchFamily="18" charset="0"/>
                <a:cs typeface="Times New Roman" pitchFamily="18" charset="0"/>
              </a:rPr>
              <a:t>form.</a:t>
            </a:r>
            <a:endParaRPr lang="en-US" sz="3200" dirty="0">
              <a:blipFill>
                <a:blip r:embed="rId2"/>
                <a:tile tx="0" ty="0" sx="100000" sy="100000" flip="none" algn="tl"/>
              </a:blipFill>
              <a:latin typeface="Times New Roman" pitchFamily="18" charset="0"/>
              <a:cs typeface="Times New Roman" pitchFamily="18" charset="0"/>
            </a:endParaRPr>
          </a:p>
        </p:txBody>
      </p:sp>
    </p:spTree>
    <p:extLst>
      <p:ext uri="{BB962C8B-B14F-4D97-AF65-F5344CB8AC3E}">
        <p14:creationId xmlns:p14="http://schemas.microsoft.com/office/powerpoint/2010/main" val="24992581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81000"/>
            <a:ext cx="8077200" cy="6019801"/>
          </a:xfrm>
          <a:prstGeom prst="rect">
            <a:avLst/>
          </a:prstGeom>
          <a:blipFill>
            <a:blip r:embed="rId2"/>
            <a:tile tx="0" ty="0" sx="100000" sy="100000" flip="none" algn="tl"/>
          </a:blipFill>
          <a:ln cap="rnd">
            <a:solidFill>
              <a:schemeClr val="tx1"/>
            </a:solidFill>
          </a:ln>
        </p:spPr>
        <p:txBody>
          <a:bodyPr wrap="square" anchor="ctr">
            <a:normAutofit fontScale="40000" lnSpcReduction="20000"/>
          </a:bodyPr>
          <a:lstStyle/>
          <a:p>
            <a:r>
              <a:rPr lang="en-US" sz="5800" b="1" dirty="0" smtClean="0">
                <a:solidFill>
                  <a:schemeClr val="tx2">
                    <a:lumMod val="60000"/>
                    <a:lumOff val="40000"/>
                  </a:schemeClr>
                </a:solidFill>
                <a:latin typeface="Times New Roman" pitchFamily="18" charset="0"/>
                <a:cs typeface="Times New Roman" pitchFamily="18" charset="0"/>
              </a:rPr>
              <a:t>	</a:t>
            </a:r>
            <a:r>
              <a:rPr lang="en-US" sz="8000" b="1" dirty="0">
                <a:solidFill>
                  <a:schemeClr val="tx2">
                    <a:lumMod val="60000"/>
                    <a:lumOff val="40000"/>
                  </a:schemeClr>
                </a:solidFill>
                <a:latin typeface="Times New Roman" pitchFamily="18" charset="0"/>
                <a:cs typeface="Times New Roman" pitchFamily="18" charset="0"/>
              </a:rPr>
              <a:t>NON-VERBAL COMMUNICATION </a:t>
            </a:r>
          </a:p>
          <a:p>
            <a:endParaRPr lang="en-US" sz="4400" dirty="0">
              <a:latin typeface="Times New Roman" pitchFamily="18" charset="0"/>
              <a:cs typeface="Times New Roman" pitchFamily="18" charset="0"/>
            </a:endParaRPr>
          </a:p>
          <a:p>
            <a:r>
              <a:rPr lang="en-US" sz="4400" dirty="0" smtClean="0">
                <a:latin typeface="Times New Roman" pitchFamily="18" charset="0"/>
                <a:cs typeface="Times New Roman" pitchFamily="18" charset="0"/>
              </a:rPr>
              <a:t> </a:t>
            </a:r>
            <a:r>
              <a:rPr lang="en-US" sz="4400" b="1" dirty="0">
                <a:latin typeface="Times New Roman" pitchFamily="18" charset="0"/>
                <a:cs typeface="Times New Roman" pitchFamily="18" charset="0"/>
              </a:rPr>
              <a:t>Non –verbal communication </a:t>
            </a:r>
            <a:r>
              <a:rPr lang="en-US" sz="4400" dirty="0">
                <a:latin typeface="Times New Roman" pitchFamily="18" charset="0"/>
                <a:cs typeface="Times New Roman" pitchFamily="18" charset="0"/>
              </a:rPr>
              <a:t>means transmission of meaning other than oral or written words. This transmission can be through facial expression, body posture, eye contact etc</a:t>
            </a:r>
            <a:r>
              <a:rPr lang="en-US" sz="4400" dirty="0" smtClean="0">
                <a:latin typeface="Times New Roman" pitchFamily="18" charset="0"/>
                <a:cs typeface="Times New Roman" pitchFamily="18" charset="0"/>
              </a:rPr>
              <a:t>.</a:t>
            </a:r>
          </a:p>
          <a:p>
            <a:endParaRPr lang="en-US" sz="4400" dirty="0">
              <a:latin typeface="Times New Roman" pitchFamily="18" charset="0"/>
              <a:cs typeface="Times New Roman" pitchFamily="18" charset="0"/>
            </a:endParaRPr>
          </a:p>
          <a:p>
            <a:r>
              <a:rPr lang="en-US" sz="4400" b="1" dirty="0" smtClean="0">
                <a:latin typeface="Times New Roman" pitchFamily="18" charset="0"/>
                <a:cs typeface="Times New Roman" pitchFamily="18" charset="0"/>
              </a:rPr>
              <a:t>Types </a:t>
            </a:r>
            <a:r>
              <a:rPr lang="en-US" sz="4400" b="1" dirty="0">
                <a:latin typeface="Times New Roman" pitchFamily="18" charset="0"/>
                <a:cs typeface="Times New Roman" pitchFamily="18" charset="0"/>
              </a:rPr>
              <a:t>of non-verbal </a:t>
            </a:r>
            <a:r>
              <a:rPr lang="en-US" sz="4400" b="1" dirty="0" smtClean="0">
                <a:latin typeface="Times New Roman" pitchFamily="18" charset="0"/>
                <a:cs typeface="Times New Roman" pitchFamily="18" charset="0"/>
              </a:rPr>
              <a:t>communication are</a:t>
            </a:r>
          </a:p>
          <a:p>
            <a:r>
              <a:rPr lang="en-US" sz="4400" b="1" dirty="0" smtClean="0">
                <a:latin typeface="Times New Roman" pitchFamily="18" charset="0"/>
                <a:cs typeface="Times New Roman" pitchFamily="18" charset="0"/>
              </a:rPr>
              <a:t> </a:t>
            </a:r>
          </a:p>
          <a:p>
            <a:pPr marL="571500" indent="-571500">
              <a:buFont typeface="Arial" pitchFamily="34" charset="0"/>
              <a:buChar char="•"/>
            </a:pPr>
            <a:r>
              <a:rPr lang="en-US" sz="4400" b="1" dirty="0" smtClean="0">
                <a:solidFill>
                  <a:srgbClr val="C00000"/>
                </a:solidFill>
                <a:latin typeface="Times New Roman" pitchFamily="18" charset="0"/>
                <a:cs typeface="Times New Roman" pitchFamily="18" charset="0"/>
              </a:rPr>
              <a:t>KINESICS</a:t>
            </a:r>
            <a:r>
              <a:rPr lang="en-US" sz="4400" dirty="0">
                <a:latin typeface="Times New Roman" pitchFamily="18" charset="0"/>
                <a:cs typeface="Times New Roman" pitchFamily="18" charset="0"/>
              </a:rPr>
              <a:t>: it is the study of body movements to judge inner state of emotions expressed through different parts of the body</a:t>
            </a:r>
            <a:r>
              <a:rPr lang="en-US" sz="4400" dirty="0" smtClean="0">
                <a:latin typeface="Times New Roman" pitchFamily="18" charset="0"/>
                <a:cs typeface="Times New Roman" pitchFamily="18" charset="0"/>
              </a:rPr>
              <a:t>.</a:t>
            </a:r>
          </a:p>
          <a:p>
            <a:pPr marL="571500" indent="-571500">
              <a:buFont typeface="Arial" pitchFamily="34" charset="0"/>
              <a:buChar char="•"/>
            </a:pPr>
            <a:endParaRPr lang="en-US" sz="4400" dirty="0">
              <a:latin typeface="Times New Roman" pitchFamily="18" charset="0"/>
              <a:cs typeface="Times New Roman" pitchFamily="18" charset="0"/>
            </a:endParaRPr>
          </a:p>
          <a:p>
            <a:pPr marL="571500" indent="-571500">
              <a:buFont typeface="Arial" pitchFamily="34" charset="0"/>
              <a:buChar char="•"/>
            </a:pPr>
            <a:r>
              <a:rPr lang="en-US" sz="4400" b="1" dirty="0" smtClean="0">
                <a:solidFill>
                  <a:srgbClr val="C00000"/>
                </a:solidFill>
                <a:latin typeface="Times New Roman" pitchFamily="18" charset="0"/>
                <a:cs typeface="Times New Roman" pitchFamily="18" charset="0"/>
              </a:rPr>
              <a:t>FACIAL </a:t>
            </a:r>
            <a:r>
              <a:rPr lang="en-US" sz="4400" b="1" dirty="0" smtClean="0">
                <a:solidFill>
                  <a:srgbClr val="C00000"/>
                </a:solidFill>
                <a:latin typeface="Times New Roman" pitchFamily="18" charset="0"/>
                <a:cs typeface="Times New Roman" pitchFamily="18" charset="0"/>
              </a:rPr>
              <a:t>EXPRESSIONS</a:t>
            </a:r>
          </a:p>
          <a:p>
            <a:pPr marL="571500" indent="-571500">
              <a:buFont typeface="Arial" pitchFamily="34" charset="0"/>
              <a:buChar char="•"/>
            </a:pPr>
            <a:endParaRPr lang="en-US" sz="4400" b="1" dirty="0">
              <a:solidFill>
                <a:srgbClr val="C00000"/>
              </a:solidFill>
              <a:latin typeface="Times New Roman" pitchFamily="18" charset="0"/>
              <a:cs typeface="Times New Roman" pitchFamily="18" charset="0"/>
            </a:endParaRPr>
          </a:p>
          <a:p>
            <a:pPr marL="571500" indent="-571500">
              <a:buFont typeface="Arial" pitchFamily="34" charset="0"/>
              <a:buChar char="•"/>
            </a:pPr>
            <a:r>
              <a:rPr lang="en-US" sz="4400" b="1" dirty="0" smtClean="0">
                <a:solidFill>
                  <a:srgbClr val="C00000"/>
                </a:solidFill>
                <a:latin typeface="Times New Roman" pitchFamily="18" charset="0"/>
                <a:cs typeface="Times New Roman" pitchFamily="18" charset="0"/>
              </a:rPr>
              <a:t>GESTURES</a:t>
            </a:r>
          </a:p>
          <a:p>
            <a:pPr marL="571500" indent="-571500">
              <a:buFont typeface="Arial" pitchFamily="34" charset="0"/>
              <a:buChar char="•"/>
            </a:pPr>
            <a:endParaRPr lang="en-US" sz="4400" b="1" dirty="0">
              <a:solidFill>
                <a:srgbClr val="C00000"/>
              </a:solidFill>
              <a:latin typeface="Times New Roman" pitchFamily="18" charset="0"/>
              <a:cs typeface="Times New Roman" pitchFamily="18" charset="0"/>
            </a:endParaRPr>
          </a:p>
          <a:p>
            <a:pPr marL="571500" indent="-571500">
              <a:buFont typeface="Arial" pitchFamily="34" charset="0"/>
              <a:buChar char="•"/>
            </a:pPr>
            <a:r>
              <a:rPr lang="en-US" sz="4400" b="1" dirty="0" smtClean="0">
                <a:solidFill>
                  <a:srgbClr val="C00000"/>
                </a:solidFill>
                <a:latin typeface="Times New Roman" pitchFamily="18" charset="0"/>
                <a:cs typeface="Times New Roman" pitchFamily="18" charset="0"/>
              </a:rPr>
              <a:t>POSTURES</a:t>
            </a:r>
          </a:p>
          <a:p>
            <a:pPr marL="571500" indent="-571500">
              <a:buFont typeface="Arial" pitchFamily="34" charset="0"/>
              <a:buChar char="•"/>
            </a:pPr>
            <a:r>
              <a:rPr lang="en-US" sz="4400" b="1" dirty="0">
                <a:solidFill>
                  <a:srgbClr val="C00000"/>
                </a:solidFill>
                <a:latin typeface="Times New Roman" pitchFamily="18" charset="0"/>
                <a:cs typeface="Times New Roman" pitchFamily="18" charset="0"/>
              </a:rPr>
              <a:t> </a:t>
            </a:r>
            <a:endParaRPr lang="en-US" sz="4400" b="1" dirty="0" smtClean="0">
              <a:solidFill>
                <a:srgbClr val="C00000"/>
              </a:solidFill>
              <a:latin typeface="Times New Roman" pitchFamily="18" charset="0"/>
              <a:cs typeface="Times New Roman" pitchFamily="18" charset="0"/>
            </a:endParaRPr>
          </a:p>
          <a:p>
            <a:pPr marL="571500" indent="-571500">
              <a:buFont typeface="Arial" pitchFamily="34" charset="0"/>
              <a:buChar char="•"/>
            </a:pPr>
            <a:r>
              <a:rPr lang="en-US" sz="4400" b="1" dirty="0" smtClean="0">
                <a:solidFill>
                  <a:srgbClr val="C00000"/>
                </a:solidFill>
                <a:latin typeface="Times New Roman" pitchFamily="18" charset="0"/>
                <a:cs typeface="Times New Roman" pitchFamily="18" charset="0"/>
              </a:rPr>
              <a:t>PROXEMICS</a:t>
            </a:r>
          </a:p>
          <a:p>
            <a:pPr marL="571500" indent="-571500">
              <a:buFont typeface="Arial" pitchFamily="34" charset="0"/>
              <a:buChar char="•"/>
            </a:pPr>
            <a:endParaRPr lang="en-US" sz="4400" b="1" dirty="0">
              <a:solidFill>
                <a:srgbClr val="C00000"/>
              </a:solidFill>
              <a:latin typeface="Times New Roman" pitchFamily="18" charset="0"/>
              <a:cs typeface="Times New Roman" pitchFamily="18" charset="0"/>
            </a:endParaRPr>
          </a:p>
          <a:p>
            <a:pPr marL="571500" indent="-571500">
              <a:buFont typeface="Arial" pitchFamily="34" charset="0"/>
              <a:buChar char="•"/>
            </a:pPr>
            <a:r>
              <a:rPr lang="en-US" sz="4400" b="1" dirty="0" smtClean="0">
                <a:solidFill>
                  <a:srgbClr val="C00000"/>
                </a:solidFill>
                <a:latin typeface="Times New Roman" pitchFamily="18" charset="0"/>
                <a:cs typeface="Times New Roman" pitchFamily="18" charset="0"/>
              </a:rPr>
              <a:t>PARALANGUAGE  </a:t>
            </a:r>
            <a:r>
              <a:rPr lang="en-US" sz="4400" dirty="0">
                <a:latin typeface="Times New Roman" pitchFamily="18" charset="0"/>
                <a:cs typeface="Times New Roman" pitchFamily="18" charset="0"/>
              </a:rPr>
              <a:t>It involves the study of voice quality, volume, speed rate and the manner of speaking beyond the words. E.g. shaky voice reveals nervousness, clear voice reveals confidence, broken voice reveals lack of </a:t>
            </a:r>
            <a:r>
              <a:rPr lang="en-US" sz="4400" dirty="0" smtClean="0">
                <a:latin typeface="Times New Roman" pitchFamily="18" charset="0"/>
                <a:cs typeface="Times New Roman" pitchFamily="18" charset="0"/>
              </a:rPr>
              <a:t>preparation  etc.</a:t>
            </a:r>
            <a:endParaRPr lang="en-US" sz="4400" dirty="0">
              <a:latin typeface="Times New Roman" pitchFamily="18" charset="0"/>
              <a:cs typeface="Times New Roman" pitchFamily="18" charset="0"/>
            </a:endParaRPr>
          </a:p>
        </p:txBody>
      </p:sp>
    </p:spTree>
    <p:extLst>
      <p:ext uri="{BB962C8B-B14F-4D97-AF65-F5344CB8AC3E}">
        <p14:creationId xmlns:p14="http://schemas.microsoft.com/office/powerpoint/2010/main" val="29284567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762000"/>
            <a:ext cx="7696200" cy="5791200"/>
          </a:xfrm>
          <a:prstGeom prst="rect">
            <a:avLst/>
          </a:prstGeom>
          <a:blipFill>
            <a:blip r:embed="rId2"/>
            <a:tile tx="0" ty="0" sx="100000" sy="100000" flip="none" algn="tl"/>
          </a:blipFill>
          <a:ln cap="rnd">
            <a:solidFill>
              <a:schemeClr val="tx1"/>
            </a:solidFill>
          </a:ln>
        </p:spPr>
        <p:txBody>
          <a:bodyPr wrap="square" anchor="ctr">
            <a:normAutofit fontScale="92500" lnSpcReduction="20000"/>
          </a:bodyPr>
          <a:lstStyle/>
          <a:p>
            <a:pPr algn="ctr"/>
            <a:r>
              <a:rPr lang="en-US" sz="3500" b="1" dirty="0" smtClean="0">
                <a:solidFill>
                  <a:schemeClr val="tx2">
                    <a:lumMod val="60000"/>
                    <a:lumOff val="40000"/>
                  </a:schemeClr>
                </a:solidFill>
                <a:latin typeface="Times New Roman" pitchFamily="18" charset="0"/>
                <a:cs typeface="Times New Roman" pitchFamily="18" charset="0"/>
              </a:rPr>
              <a:t>FORMAL </a:t>
            </a:r>
            <a:r>
              <a:rPr lang="en-US" sz="3500" b="1" dirty="0">
                <a:solidFill>
                  <a:schemeClr val="tx2">
                    <a:lumMod val="60000"/>
                    <a:lumOff val="40000"/>
                  </a:schemeClr>
                </a:solidFill>
                <a:latin typeface="Times New Roman" pitchFamily="18" charset="0"/>
                <a:cs typeface="Times New Roman" pitchFamily="18" charset="0"/>
              </a:rPr>
              <a:t>COMMUNICATION </a:t>
            </a:r>
            <a:endParaRPr lang="en-US" sz="3500" b="1" dirty="0">
              <a:solidFill>
                <a:schemeClr val="tx2">
                  <a:lumMod val="60000"/>
                  <a:lumOff val="40000"/>
                </a:schemeClr>
              </a:solidFill>
              <a:latin typeface="Times New Roman" pitchFamily="18" charset="0"/>
              <a:cs typeface="Times New Roman" pitchFamily="18" charset="0"/>
            </a:endParaRPr>
          </a:p>
          <a:p>
            <a:endParaRPr lang="en-US" sz="3000" b="1" dirty="0" smtClean="0">
              <a:solidFill>
                <a:schemeClr val="tx2">
                  <a:lumMod val="60000"/>
                  <a:lumOff val="40000"/>
                </a:schemeClr>
              </a:solidFill>
              <a:latin typeface="Times New Roman" pitchFamily="18" charset="0"/>
              <a:cs typeface="Times New Roman" pitchFamily="18" charset="0"/>
            </a:endParaRPr>
          </a:p>
          <a:p>
            <a:pPr algn="just"/>
            <a:r>
              <a:rPr lang="en-US" sz="3000" b="1" dirty="0">
                <a:latin typeface="Times New Roman" pitchFamily="18" charset="0"/>
                <a:cs typeface="Times New Roman" pitchFamily="18" charset="0"/>
              </a:rPr>
              <a:t>	</a:t>
            </a:r>
            <a:r>
              <a:rPr lang="en-US" sz="3000" b="1" dirty="0" smtClean="0">
                <a:latin typeface="Times New Roman" pitchFamily="18" charset="0"/>
                <a:cs typeface="Times New Roman" pitchFamily="18" charset="0"/>
              </a:rPr>
              <a:t>Formal </a:t>
            </a:r>
            <a:r>
              <a:rPr lang="en-US" sz="3000" b="1" dirty="0">
                <a:latin typeface="Times New Roman" pitchFamily="18" charset="0"/>
                <a:cs typeface="Times New Roman" pitchFamily="18" charset="0"/>
              </a:rPr>
              <a:t>communication </a:t>
            </a:r>
            <a:r>
              <a:rPr lang="en-US" sz="3000" dirty="0">
                <a:latin typeface="Times New Roman" pitchFamily="18" charset="0"/>
                <a:cs typeface="Times New Roman" pitchFamily="18" charset="0"/>
              </a:rPr>
              <a:t>is communication structured on the basis of hierarchy, authority &amp; accountability</a:t>
            </a:r>
            <a:r>
              <a:rPr lang="en-US" sz="3000" dirty="0" smtClean="0">
                <a:latin typeface="Times New Roman" pitchFamily="18" charset="0"/>
                <a:cs typeface="Times New Roman" pitchFamily="18" charset="0"/>
              </a:rPr>
              <a:t>.</a:t>
            </a:r>
          </a:p>
          <a:p>
            <a:pPr algn="just"/>
            <a:endParaRPr lang="en-US" sz="3000" dirty="0">
              <a:latin typeface="Times New Roman" pitchFamily="18" charset="0"/>
              <a:cs typeface="Times New Roman" pitchFamily="18" charset="0"/>
            </a:endParaRPr>
          </a:p>
          <a:p>
            <a:pPr algn="just"/>
            <a:r>
              <a:rPr lang="en-US" sz="3000" dirty="0">
                <a:latin typeface="Times New Roman" pitchFamily="18" charset="0"/>
                <a:cs typeface="Times New Roman" pitchFamily="18" charset="0"/>
              </a:rPr>
              <a:t> </a:t>
            </a:r>
            <a:r>
              <a:rPr lang="en-US" sz="3000" dirty="0" smtClean="0">
                <a:latin typeface="Times New Roman" pitchFamily="18" charset="0"/>
                <a:cs typeface="Times New Roman" pitchFamily="18" charset="0"/>
              </a:rPr>
              <a:t>	</a:t>
            </a:r>
            <a:r>
              <a:rPr lang="en-US" sz="3000" b="1" dirty="0" smtClean="0">
                <a:latin typeface="Times New Roman" pitchFamily="18" charset="0"/>
                <a:cs typeface="Times New Roman" pitchFamily="18" charset="0"/>
              </a:rPr>
              <a:t>Types </a:t>
            </a:r>
            <a:r>
              <a:rPr lang="en-US" sz="3000" b="1" dirty="0">
                <a:latin typeface="Times New Roman" pitchFamily="18" charset="0"/>
                <a:cs typeface="Times New Roman" pitchFamily="18" charset="0"/>
              </a:rPr>
              <a:t>of Formal </a:t>
            </a:r>
            <a:r>
              <a:rPr lang="en-US" sz="3000" b="1" dirty="0" smtClean="0">
                <a:latin typeface="Times New Roman" pitchFamily="18" charset="0"/>
                <a:cs typeface="Times New Roman" pitchFamily="18" charset="0"/>
              </a:rPr>
              <a:t>Communication</a:t>
            </a:r>
          </a:p>
          <a:p>
            <a:pPr algn="just"/>
            <a:endParaRPr lang="en-US" sz="3000" b="1" dirty="0" smtClean="0">
              <a:latin typeface="Times New Roman" pitchFamily="18" charset="0"/>
              <a:cs typeface="Times New Roman" pitchFamily="18" charset="0"/>
            </a:endParaRPr>
          </a:p>
          <a:p>
            <a:pPr marL="457200" indent="-457200" algn="just">
              <a:buFont typeface="Arial" pitchFamily="34" charset="0"/>
              <a:buChar char="•"/>
            </a:pPr>
            <a:r>
              <a:rPr lang="en-US" sz="3000" dirty="0" smtClean="0">
                <a:solidFill>
                  <a:srgbClr val="C00000"/>
                </a:solidFill>
                <a:latin typeface="Times New Roman" pitchFamily="18" charset="0"/>
                <a:cs typeface="Times New Roman" pitchFamily="18" charset="0"/>
              </a:rPr>
              <a:t> </a:t>
            </a:r>
            <a:r>
              <a:rPr lang="en-US" sz="3000" b="1" dirty="0" smtClean="0">
                <a:solidFill>
                  <a:srgbClr val="C00000"/>
                </a:solidFill>
                <a:latin typeface="Times New Roman" pitchFamily="18" charset="0"/>
                <a:cs typeface="Times New Roman" pitchFamily="18" charset="0"/>
              </a:rPr>
              <a:t>Upward Communication</a:t>
            </a:r>
            <a:r>
              <a:rPr lang="en-US" sz="3000" dirty="0" smtClean="0">
                <a:solidFill>
                  <a:srgbClr val="C00000"/>
                </a:solidFill>
                <a:latin typeface="Times New Roman" pitchFamily="18" charset="0"/>
                <a:cs typeface="Times New Roman" pitchFamily="18" charset="0"/>
              </a:rPr>
              <a:t>: </a:t>
            </a:r>
            <a:r>
              <a:rPr lang="en-US" sz="3000" dirty="0">
                <a:latin typeface="Times New Roman" pitchFamily="18" charset="0"/>
                <a:cs typeface="Times New Roman" pitchFamily="18" charset="0"/>
              </a:rPr>
              <a:t>Sending of message from subordinates to </a:t>
            </a:r>
            <a:r>
              <a:rPr lang="en-US" sz="3000" dirty="0" smtClean="0">
                <a:latin typeface="Times New Roman" pitchFamily="18" charset="0"/>
                <a:cs typeface="Times New Roman" pitchFamily="18" charset="0"/>
              </a:rPr>
              <a:t>superior.</a:t>
            </a:r>
          </a:p>
          <a:p>
            <a:pPr marL="457200" indent="-457200" algn="just">
              <a:buFont typeface="Arial" pitchFamily="34" charset="0"/>
              <a:buChar char="•"/>
            </a:pPr>
            <a:r>
              <a:rPr lang="en-US" sz="3000" dirty="0">
                <a:solidFill>
                  <a:srgbClr val="C00000"/>
                </a:solidFill>
                <a:latin typeface="Times New Roman" pitchFamily="18" charset="0"/>
                <a:cs typeface="Times New Roman" pitchFamily="18" charset="0"/>
              </a:rPr>
              <a:t> </a:t>
            </a:r>
            <a:r>
              <a:rPr lang="en-US" sz="3000" b="1" dirty="0" smtClean="0">
                <a:solidFill>
                  <a:srgbClr val="C00000"/>
                </a:solidFill>
                <a:latin typeface="Times New Roman" pitchFamily="18" charset="0"/>
                <a:cs typeface="Times New Roman" pitchFamily="18" charset="0"/>
              </a:rPr>
              <a:t>Downward Communication </a:t>
            </a:r>
            <a:r>
              <a:rPr lang="en-US" sz="3000" dirty="0" smtClean="0">
                <a:latin typeface="Times New Roman" pitchFamily="18" charset="0"/>
                <a:cs typeface="Times New Roman" pitchFamily="18" charset="0"/>
              </a:rPr>
              <a:t>It </a:t>
            </a:r>
            <a:r>
              <a:rPr lang="en-US" sz="3000" dirty="0">
                <a:latin typeface="Times New Roman" pitchFamily="18" charset="0"/>
                <a:cs typeface="Times New Roman" pitchFamily="18" charset="0"/>
              </a:rPr>
              <a:t>is the flow of information from superior to subordinate in the organisational hierarchy.</a:t>
            </a:r>
          </a:p>
          <a:p>
            <a:pPr marL="457200" indent="-457200" algn="just">
              <a:buFont typeface="Arial" pitchFamily="34" charset="0"/>
              <a:buChar char="•"/>
            </a:pPr>
            <a:r>
              <a:rPr lang="en-US" sz="3000" b="1" dirty="0" smtClean="0">
                <a:solidFill>
                  <a:srgbClr val="C00000"/>
                </a:solidFill>
                <a:latin typeface="Times New Roman" pitchFamily="18" charset="0"/>
                <a:cs typeface="Times New Roman" pitchFamily="18" charset="0"/>
              </a:rPr>
              <a:t>Horizontal Communication </a:t>
            </a:r>
            <a:r>
              <a:rPr lang="en-US" sz="3000" dirty="0" smtClean="0">
                <a:latin typeface="Times New Roman" pitchFamily="18" charset="0"/>
                <a:cs typeface="Times New Roman" pitchFamily="18" charset="0"/>
              </a:rPr>
              <a:t>It </a:t>
            </a:r>
            <a:r>
              <a:rPr lang="en-US" sz="3000" dirty="0">
                <a:latin typeface="Times New Roman" pitchFamily="18" charset="0"/>
                <a:cs typeface="Times New Roman" pitchFamily="18" charset="0"/>
              </a:rPr>
              <a:t>refers to the horizontal flow of message among colleagues</a:t>
            </a:r>
            <a:r>
              <a:rPr lang="en-US" sz="3000" dirty="0"/>
              <a:t>.</a:t>
            </a:r>
          </a:p>
        </p:txBody>
      </p:sp>
    </p:spTree>
    <p:extLst>
      <p:ext uri="{BB962C8B-B14F-4D97-AF65-F5344CB8AC3E}">
        <p14:creationId xmlns:p14="http://schemas.microsoft.com/office/powerpoint/2010/main" val="31735123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762000"/>
            <a:ext cx="7696200" cy="5257800"/>
          </a:xfrm>
          <a:prstGeom prst="rect">
            <a:avLst/>
          </a:prstGeom>
          <a:blipFill>
            <a:blip r:embed="rId2"/>
            <a:tile tx="0" ty="0" sx="100000" sy="100000" flip="none" algn="tl"/>
          </a:blipFill>
          <a:ln cap="rnd">
            <a:solidFill>
              <a:schemeClr val="tx1"/>
            </a:solidFill>
          </a:ln>
        </p:spPr>
        <p:txBody>
          <a:bodyPr wrap="square" anchor="ctr">
            <a:normAutofit/>
          </a:bodyPr>
          <a:lstStyle/>
          <a:p>
            <a:pPr algn="ctr">
              <a:lnSpc>
                <a:spcPct val="80000"/>
              </a:lnSpc>
            </a:pPr>
            <a:r>
              <a:rPr lang="en-US" sz="3200" b="1" dirty="0">
                <a:solidFill>
                  <a:schemeClr val="tx2">
                    <a:lumMod val="60000"/>
                    <a:lumOff val="40000"/>
                  </a:schemeClr>
                </a:solidFill>
                <a:latin typeface="Times New Roman" pitchFamily="18" charset="0"/>
                <a:cs typeface="Times New Roman" pitchFamily="18" charset="0"/>
              </a:rPr>
              <a:t>INFORMAL </a:t>
            </a:r>
            <a:r>
              <a:rPr lang="en-US" sz="3200" b="1" dirty="0">
                <a:solidFill>
                  <a:schemeClr val="tx2">
                    <a:lumMod val="60000"/>
                    <a:lumOff val="40000"/>
                  </a:schemeClr>
                </a:solidFill>
                <a:latin typeface="Times New Roman" pitchFamily="18" charset="0"/>
                <a:cs typeface="Times New Roman" pitchFamily="18" charset="0"/>
              </a:rPr>
              <a:t>COMMUNICATION </a:t>
            </a:r>
            <a:endParaRPr lang="en-US" sz="3200" b="1" dirty="0">
              <a:solidFill>
                <a:schemeClr val="tx2">
                  <a:lumMod val="60000"/>
                  <a:lumOff val="40000"/>
                </a:schemeClr>
              </a:solidFill>
              <a:latin typeface="Times New Roman" pitchFamily="18" charset="0"/>
              <a:cs typeface="Times New Roman" pitchFamily="18" charset="0"/>
            </a:endParaRPr>
          </a:p>
          <a:p>
            <a:endParaRPr lang="en-US" sz="3200" b="1" dirty="0" smtClean="0">
              <a:solidFill>
                <a:schemeClr val="tx2">
                  <a:lumMod val="60000"/>
                  <a:lumOff val="40000"/>
                </a:schemeClr>
              </a:solidFill>
              <a:latin typeface="Times New Roman" pitchFamily="18" charset="0"/>
              <a:cs typeface="Times New Roman" pitchFamily="18" charset="0"/>
            </a:endParaRPr>
          </a:p>
          <a:p>
            <a:r>
              <a:rPr lang="en-US" sz="4000" dirty="0" smtClean="0">
                <a:latin typeface="Times New Roman" pitchFamily="18" charset="0"/>
                <a:cs typeface="Times New Roman" pitchFamily="18" charset="0"/>
              </a:rPr>
              <a:t>Informal </a:t>
            </a:r>
            <a:r>
              <a:rPr lang="en-US" sz="4000" dirty="0">
                <a:latin typeface="Times New Roman" pitchFamily="18" charset="0"/>
                <a:cs typeface="Times New Roman" pitchFamily="18" charset="0"/>
              </a:rPr>
              <a:t>communication is relatively less structured &amp; spontaneous communication arising out of day to day routine &amp; meetings among </a:t>
            </a:r>
            <a:r>
              <a:rPr lang="en-US" sz="4000" dirty="0" smtClean="0">
                <a:latin typeface="Times New Roman" pitchFamily="18" charset="0"/>
                <a:cs typeface="Times New Roman" pitchFamily="18" charset="0"/>
              </a:rPr>
              <a:t>people.</a:t>
            </a:r>
            <a:endParaRPr lang="en-US" sz="4000" dirty="0">
              <a:latin typeface="Times New Roman" pitchFamily="18" charset="0"/>
              <a:cs typeface="Times New Roman" pitchFamily="18" charset="0"/>
            </a:endParaRPr>
          </a:p>
        </p:txBody>
      </p:sp>
    </p:spTree>
    <p:extLst>
      <p:ext uri="{BB962C8B-B14F-4D97-AF65-F5344CB8AC3E}">
        <p14:creationId xmlns:p14="http://schemas.microsoft.com/office/powerpoint/2010/main" val="29373399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368</TotalTime>
  <Words>322</Words>
  <Application>Microsoft Office PowerPoint</Application>
  <PresentationFormat>On-screen Show (4:3)</PresentationFormat>
  <Paragraphs>66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Types of Communication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Vijay Kumar</dc:creator>
  <cp:lastModifiedBy>Vijay Kumar</cp:lastModifiedBy>
  <cp:revision>29</cp:revision>
  <dcterms:created xsi:type="dcterms:W3CDTF">2020-05-06T14:45:06Z</dcterms:created>
  <dcterms:modified xsi:type="dcterms:W3CDTF">2020-05-07T17:57:45Z</dcterms:modified>
</cp:coreProperties>
</file>