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</p:sldIdLst>
  <p:sldSz cx="7315200" cy="5486400" type="B5JIS"/>
  <p:notesSz cx="6858000" cy="9144000"/>
  <p:defaultTextStyle>
    <a:defPPr>
      <a:defRPr lang="en-US"/>
    </a:defPPr>
    <a:lvl1pPr marL="0" algn="l" defTabSz="6842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125" algn="l" defTabSz="6842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4251" algn="l" defTabSz="6842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6376" algn="l" defTabSz="6842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8501" algn="l" defTabSz="6842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0626" algn="l" defTabSz="6842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2752" algn="l" defTabSz="6842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94877" algn="l" defTabSz="6842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37002" algn="l" defTabSz="6842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C1C1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3011" autoAdjust="0"/>
  </p:normalViewPr>
  <p:slideViewPr>
    <p:cSldViewPr>
      <p:cViewPr varScale="1">
        <p:scale>
          <a:sx n="85" d="100"/>
          <a:sy n="85" d="100"/>
        </p:scale>
        <p:origin x="-1428" y="-120"/>
      </p:cViewPr>
      <p:guideLst>
        <p:guide orient="horz" pos="172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704344"/>
            <a:ext cx="6217921" cy="117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1" y="3108960"/>
            <a:ext cx="512064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0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2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4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7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4FAB-32B1-4F84-8556-A5B92E96EC0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BBDD-75AD-4942-BC60-661AB5CE1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4FAB-32B1-4F84-8556-A5B92E96EC0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BBDD-75AD-4942-BC60-661AB5CE1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1" y="219714"/>
            <a:ext cx="1645920" cy="4681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1" y="219714"/>
            <a:ext cx="4815839" cy="4681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4FAB-32B1-4F84-8556-A5B92E96EC0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BBDD-75AD-4942-BC60-661AB5CE1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4FAB-32B1-4F84-8556-A5B92E96EC0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BBDD-75AD-4942-BC60-661AB5CE1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2" y="3525523"/>
            <a:ext cx="6217921" cy="1089661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2" y="2325374"/>
            <a:ext cx="6217921" cy="12001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1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42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63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685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06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27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487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3700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4FAB-32B1-4F84-8556-A5B92E96EC0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BBDD-75AD-4942-BC60-661AB5CE1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3"/>
            <a:ext cx="3230881" cy="362077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1" y="1280163"/>
            <a:ext cx="3230881" cy="362077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4FAB-32B1-4F84-8556-A5B92E96EC0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BBDD-75AD-4942-BC60-661AB5CE1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3" y="1228092"/>
            <a:ext cx="3232150" cy="51180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25" indent="0">
              <a:buNone/>
              <a:defRPr sz="1500" b="1"/>
            </a:lvl2pPr>
            <a:lvl3pPr marL="684251" indent="0">
              <a:buNone/>
              <a:defRPr sz="1300" b="1"/>
            </a:lvl3pPr>
            <a:lvl4pPr marL="1026376" indent="0">
              <a:buNone/>
              <a:defRPr sz="1200" b="1"/>
            </a:lvl4pPr>
            <a:lvl5pPr marL="1368501" indent="0">
              <a:buNone/>
              <a:defRPr sz="1200" b="1"/>
            </a:lvl5pPr>
            <a:lvl6pPr marL="1710626" indent="0">
              <a:buNone/>
              <a:defRPr sz="1200" b="1"/>
            </a:lvl6pPr>
            <a:lvl7pPr marL="2052752" indent="0">
              <a:buNone/>
              <a:defRPr sz="1200" b="1"/>
            </a:lvl7pPr>
            <a:lvl8pPr marL="2394877" indent="0">
              <a:buNone/>
              <a:defRPr sz="1200" b="1"/>
            </a:lvl8pPr>
            <a:lvl9pPr marL="273700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3" y="1739901"/>
            <a:ext cx="3232150" cy="316103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3" y="1228092"/>
            <a:ext cx="3233419" cy="51180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25" indent="0">
              <a:buNone/>
              <a:defRPr sz="1500" b="1"/>
            </a:lvl2pPr>
            <a:lvl3pPr marL="684251" indent="0">
              <a:buNone/>
              <a:defRPr sz="1300" b="1"/>
            </a:lvl3pPr>
            <a:lvl4pPr marL="1026376" indent="0">
              <a:buNone/>
              <a:defRPr sz="1200" b="1"/>
            </a:lvl4pPr>
            <a:lvl5pPr marL="1368501" indent="0">
              <a:buNone/>
              <a:defRPr sz="1200" b="1"/>
            </a:lvl5pPr>
            <a:lvl6pPr marL="1710626" indent="0">
              <a:buNone/>
              <a:defRPr sz="1200" b="1"/>
            </a:lvl6pPr>
            <a:lvl7pPr marL="2052752" indent="0">
              <a:buNone/>
              <a:defRPr sz="1200" b="1"/>
            </a:lvl7pPr>
            <a:lvl8pPr marL="2394877" indent="0">
              <a:buNone/>
              <a:defRPr sz="1200" b="1"/>
            </a:lvl8pPr>
            <a:lvl9pPr marL="273700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3" y="1739901"/>
            <a:ext cx="3233419" cy="316103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4FAB-32B1-4F84-8556-A5B92E96EC0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BBDD-75AD-4942-BC60-661AB5CE1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4FAB-32B1-4F84-8556-A5B92E96EC0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BBDD-75AD-4942-BC60-661AB5CE1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4FAB-32B1-4F84-8556-A5B92E96EC0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BBDD-75AD-4942-BC60-661AB5CE1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3" y="218440"/>
            <a:ext cx="2406650" cy="92964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3" y="218444"/>
            <a:ext cx="4089401" cy="468249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3" y="1148085"/>
            <a:ext cx="2406650" cy="3752850"/>
          </a:xfrm>
        </p:spPr>
        <p:txBody>
          <a:bodyPr/>
          <a:lstStyle>
            <a:lvl1pPr marL="0" indent="0">
              <a:buNone/>
              <a:defRPr sz="1100"/>
            </a:lvl1pPr>
            <a:lvl2pPr marL="342125" indent="0">
              <a:buNone/>
              <a:defRPr sz="900"/>
            </a:lvl2pPr>
            <a:lvl3pPr marL="684251" indent="0">
              <a:buNone/>
              <a:defRPr sz="700"/>
            </a:lvl3pPr>
            <a:lvl4pPr marL="1026376" indent="0">
              <a:buNone/>
              <a:defRPr sz="700"/>
            </a:lvl4pPr>
            <a:lvl5pPr marL="1368501" indent="0">
              <a:buNone/>
              <a:defRPr sz="700"/>
            </a:lvl5pPr>
            <a:lvl6pPr marL="1710626" indent="0">
              <a:buNone/>
              <a:defRPr sz="700"/>
            </a:lvl6pPr>
            <a:lvl7pPr marL="2052752" indent="0">
              <a:buNone/>
              <a:defRPr sz="700"/>
            </a:lvl7pPr>
            <a:lvl8pPr marL="2394877" indent="0">
              <a:buNone/>
              <a:defRPr sz="700"/>
            </a:lvl8pPr>
            <a:lvl9pPr marL="273700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4FAB-32B1-4F84-8556-A5B92E96EC0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BBDD-75AD-4942-BC60-661AB5CE1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3840481"/>
            <a:ext cx="4389120" cy="45339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490221"/>
            <a:ext cx="4389120" cy="3291840"/>
          </a:xfrm>
        </p:spPr>
        <p:txBody>
          <a:bodyPr/>
          <a:lstStyle>
            <a:lvl1pPr marL="0" indent="0">
              <a:buNone/>
              <a:defRPr sz="2400"/>
            </a:lvl1pPr>
            <a:lvl2pPr marL="342125" indent="0">
              <a:buNone/>
              <a:defRPr sz="2100"/>
            </a:lvl2pPr>
            <a:lvl3pPr marL="684251" indent="0">
              <a:buNone/>
              <a:defRPr sz="1800"/>
            </a:lvl3pPr>
            <a:lvl4pPr marL="1026376" indent="0">
              <a:buNone/>
              <a:defRPr sz="1500"/>
            </a:lvl4pPr>
            <a:lvl5pPr marL="1368501" indent="0">
              <a:buNone/>
              <a:defRPr sz="1500"/>
            </a:lvl5pPr>
            <a:lvl6pPr marL="1710626" indent="0">
              <a:buNone/>
              <a:defRPr sz="1500"/>
            </a:lvl6pPr>
            <a:lvl7pPr marL="2052752" indent="0">
              <a:buNone/>
              <a:defRPr sz="1500"/>
            </a:lvl7pPr>
            <a:lvl8pPr marL="2394877" indent="0">
              <a:buNone/>
              <a:defRPr sz="1500"/>
            </a:lvl8pPr>
            <a:lvl9pPr marL="273700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4293872"/>
            <a:ext cx="4389120" cy="643889"/>
          </a:xfrm>
        </p:spPr>
        <p:txBody>
          <a:bodyPr/>
          <a:lstStyle>
            <a:lvl1pPr marL="0" indent="0">
              <a:buNone/>
              <a:defRPr sz="1100"/>
            </a:lvl1pPr>
            <a:lvl2pPr marL="342125" indent="0">
              <a:buNone/>
              <a:defRPr sz="900"/>
            </a:lvl2pPr>
            <a:lvl3pPr marL="684251" indent="0">
              <a:buNone/>
              <a:defRPr sz="700"/>
            </a:lvl3pPr>
            <a:lvl4pPr marL="1026376" indent="0">
              <a:buNone/>
              <a:defRPr sz="700"/>
            </a:lvl4pPr>
            <a:lvl5pPr marL="1368501" indent="0">
              <a:buNone/>
              <a:defRPr sz="700"/>
            </a:lvl5pPr>
            <a:lvl6pPr marL="1710626" indent="0">
              <a:buNone/>
              <a:defRPr sz="700"/>
            </a:lvl6pPr>
            <a:lvl7pPr marL="2052752" indent="0">
              <a:buNone/>
              <a:defRPr sz="700"/>
            </a:lvl7pPr>
            <a:lvl8pPr marL="2394877" indent="0">
              <a:buNone/>
              <a:defRPr sz="700"/>
            </a:lvl8pPr>
            <a:lvl9pPr marL="273700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4FAB-32B1-4F84-8556-A5B92E96EC0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BBDD-75AD-4942-BC60-661AB5CE1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1" y="219711"/>
            <a:ext cx="6583680" cy="914400"/>
          </a:xfrm>
          <a:prstGeom prst="rect">
            <a:avLst/>
          </a:prstGeom>
        </p:spPr>
        <p:txBody>
          <a:bodyPr vert="horz" lIns="68425" tIns="34213" rIns="68425" bIns="342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1280163"/>
            <a:ext cx="6583680" cy="3620770"/>
          </a:xfrm>
          <a:prstGeom prst="rect">
            <a:avLst/>
          </a:prstGeom>
        </p:spPr>
        <p:txBody>
          <a:bodyPr vert="horz" lIns="68425" tIns="34213" rIns="68425" bIns="342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5085083"/>
            <a:ext cx="1706880" cy="292100"/>
          </a:xfrm>
          <a:prstGeom prst="rect">
            <a:avLst/>
          </a:prstGeom>
        </p:spPr>
        <p:txBody>
          <a:bodyPr vert="horz" lIns="68425" tIns="34213" rIns="68425" bIns="3421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E4FAB-32B1-4F84-8556-A5B92E96EC0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1" y="5085083"/>
            <a:ext cx="2316480" cy="292100"/>
          </a:xfrm>
          <a:prstGeom prst="rect">
            <a:avLst/>
          </a:prstGeom>
        </p:spPr>
        <p:txBody>
          <a:bodyPr vert="horz" lIns="68425" tIns="34213" rIns="68425" bIns="3421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5085083"/>
            <a:ext cx="1706880" cy="292100"/>
          </a:xfrm>
          <a:prstGeom prst="rect">
            <a:avLst/>
          </a:prstGeom>
        </p:spPr>
        <p:txBody>
          <a:bodyPr vert="horz" lIns="68425" tIns="34213" rIns="68425" bIns="3421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BBDD-75AD-4942-BC60-661AB5CE1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4251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594" indent="-256594" algn="l" defTabSz="6842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953" indent="-213829" algn="l" defTabSz="68425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13" indent="-171063" algn="l" defTabSz="68425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438" indent="-171063" algn="l" defTabSz="684251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563" indent="-171063" algn="l" defTabSz="684251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689" indent="-171063" algn="l" defTabSz="68425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814" indent="-171063" algn="l" defTabSz="68425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939" indent="-171063" algn="l" defTabSz="68425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064" indent="-171063" algn="l" defTabSz="68425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2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125" algn="l" defTabSz="6842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51" algn="l" defTabSz="6842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376" algn="l" defTabSz="6842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501" algn="l" defTabSz="6842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626" algn="l" defTabSz="6842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752" algn="l" defTabSz="6842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877" algn="l" defTabSz="6842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002" algn="l" defTabSz="6842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7315200" cy="5638800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t">
            <a:normAutofit/>
            <a:scene3d>
              <a:camera prst="obliqueBottomLeft"/>
              <a:lightRig rig="glow" dir="t">
                <a:rot lat="0" lon="0" rev="3600000"/>
              </a:lightRig>
            </a:scene3d>
            <a:sp3d extrusionH="57150" prstMaterial="softEdge">
              <a:bevelT w="29210" h="16510" prst="divot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5000" b="1" u="sng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RESTORATION</a:t>
            </a:r>
            <a:br>
              <a:rPr lang="en-US" sz="5000" b="1" u="sng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sz="5000" b="1" u="sng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AND</a:t>
            </a:r>
            <a:br>
              <a:rPr lang="en-US" sz="5000" b="1" u="sng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sz="5000" b="1" u="sng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REFORMATION</a:t>
            </a:r>
            <a:br>
              <a:rPr lang="en-US" sz="5000" b="1" u="sng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sz="5000" b="1" u="sng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/>
            </a:r>
            <a:br>
              <a:rPr lang="en-US" sz="5000" b="1" u="sng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sz="2400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-</a:t>
            </a:r>
            <a:r>
              <a:rPr lang="en-US" sz="1800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Dr. </a:t>
            </a:r>
            <a:r>
              <a:rPr lang="en-US" sz="1800" dirty="0" err="1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Santoshi</a:t>
            </a:r>
            <a:r>
              <a:rPr lang="en-US" sz="1800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 </a:t>
            </a:r>
            <a:r>
              <a:rPr lang="en-US" sz="1800" dirty="0" err="1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Bhawani</a:t>
            </a:r>
            <a:r>
              <a:rPr lang="en-US" sz="1800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 </a:t>
            </a:r>
            <a:r>
              <a:rPr lang="en-US" sz="1800" dirty="0" err="1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Mishra</a:t>
            </a:r>
            <a:r>
              <a:rPr lang="en-US" sz="1800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/>
            </a:r>
            <a:br>
              <a:rPr lang="en-US" sz="1800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sz="1800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ASSISTANT Professor</a:t>
            </a:r>
            <a:r>
              <a:rPr lang="en-US" sz="1800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/>
            </a:r>
            <a:br>
              <a:rPr lang="en-US" sz="1800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sz="1800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Department of English</a:t>
            </a:r>
            <a:br>
              <a:rPr lang="en-US" sz="1800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sz="1800" dirty="0" err="1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Magadh</a:t>
            </a:r>
            <a:r>
              <a:rPr lang="en-US" sz="1800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 </a:t>
            </a:r>
            <a:r>
              <a:rPr lang="en-US" sz="1800" dirty="0" err="1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Mahila</a:t>
            </a:r>
            <a:r>
              <a:rPr lang="en-US" sz="1800" dirty="0" smtClean="0">
                <a:ln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 COLLEGE</a:t>
            </a:r>
            <a:endParaRPr lang="en-US" sz="1800" b="1" u="sng" dirty="0">
              <a:ln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914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sewood Std Regular" pitchFamily="82" charset="0"/>
              </a:rPr>
              <a:t>POETRY</a:t>
            </a:r>
            <a:endParaRPr lang="en-US" sz="54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sewood Std Regula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7315200" cy="4572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Satirical and Realistic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Moderate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Emphasized on Precision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Irony, Overstatement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Criticism and Reason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Heroic Couplet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Mock Epic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Mac </a:t>
            </a:r>
            <a:r>
              <a:rPr lang="en-US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Flecknoe</a:t>
            </a: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(Dryden)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Hudibras</a:t>
            </a: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(Samuel Butler)</a:t>
            </a:r>
            <a:endParaRPr lang="en-US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4" name="Picture 3" descr="IMG_20190819_000606_7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219200"/>
            <a:ext cx="2095500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914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sewood Std Regular" pitchFamily="82" charset="0"/>
              </a:rPr>
              <a:t>PROSE</a:t>
            </a:r>
            <a:endParaRPr lang="en-US" sz="54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sewood Std Regula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7315200" cy="4572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Transition  from  Antiquity  to Modernity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Clarity and Simplicity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Precision and Critical interest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Loss of Ornamentation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Christian Religious Writings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Piligrim`s</a:t>
            </a: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 Progress  (John Bunyan)</a:t>
            </a:r>
            <a:endParaRPr lang="en-US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4" name="Picture 3" descr="IMG_20190819_000622_7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352675"/>
            <a:ext cx="1981200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914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sewood Std Regular" pitchFamily="82" charset="0"/>
              </a:rPr>
              <a:t>DRAMA</a:t>
            </a:r>
            <a:endParaRPr lang="en-US" sz="54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sewood Std Regula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7315200" cy="4572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dirty="0" smtClean="0">
              <a:latin typeface="Adobe Gothic Std B" pitchFamily="34" charset="-128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Indoor Theatres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Horse-shoe shaped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Smaller than Elizabethan Theatres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Middle and Upper Class Audience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Commercial Aspect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Attention lost from  Artistic Aspect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Introduction of women actresses</a:t>
            </a:r>
            <a:endParaRPr lang="en-US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4" name="Picture 3" descr="IMG_20190819_000609_6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066800"/>
            <a:ext cx="18288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914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sewood Std Regular" pitchFamily="82" charset="0"/>
              </a:rPr>
              <a:t>TRAGEDY</a:t>
            </a:r>
            <a:endParaRPr lang="en-US" sz="54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sewood Std Regula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7315200" cy="4572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Heroic  Tragedy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Love and </a:t>
            </a:r>
            <a:r>
              <a:rPr lang="en-US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honour</a:t>
            </a:r>
            <a:endParaRPr lang="en-US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Heroic couplets and Blank Verses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Elaborate dialogues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Noble  Heroes and Heroines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Dominating  Villains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All For Love (Dryden)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Orphan (Thomas Otway)</a:t>
            </a:r>
          </a:p>
        </p:txBody>
      </p:sp>
      <p:pic>
        <p:nvPicPr>
          <p:cNvPr id="4" name="Picture 3" descr="IMG_20190819_000613_3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219200"/>
            <a:ext cx="20574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914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sewood Std Regular" pitchFamily="82" charset="0"/>
              </a:rPr>
              <a:t>COMEDY</a:t>
            </a:r>
            <a:endParaRPr lang="en-US" sz="54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sewood Std Regula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7315200" cy="4572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Comedy Of Manners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Mirrors  manners of Upper Class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Unemotional treatment of sex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Heroine  more important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Immorality, Vitality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Cynical  Spirit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Wit  and Satire more important than plot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Way Of The World (Congreve)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Country Wife (Wycherley)</a:t>
            </a:r>
          </a:p>
          <a:p>
            <a:pPr>
              <a:buFont typeface="Wingdings" pitchFamily="2" charset="2"/>
              <a:buChar char="§"/>
            </a:pPr>
            <a:endParaRPr lang="en-US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4" name="Picture 3" descr="IMG_20190819_000615_6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325" y="914400"/>
            <a:ext cx="242887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914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Rosewood Std Regular" pitchFamily="82" charset="0"/>
              </a:rPr>
              <a:t>conclusion</a:t>
            </a:r>
            <a:endParaRPr lang="en-US" sz="54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Rosewood Std Regula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7315200" cy="4572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en-US" dirty="0" smtClean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End of Puritan Government</a:t>
            </a:r>
          </a:p>
          <a:p>
            <a:pPr>
              <a:buNone/>
            </a:pPr>
            <a:r>
              <a:rPr lang="en-US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  leading to excess immorality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Drama, prose and poetry restored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Paved the way for The Age Of Prose And Reason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Popularized Satires and Mock Epics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None/>
            </a:pPr>
            <a:endParaRPr lang="en-US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4" name="Picture 3" descr="IMG_20190819_000611_3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066800"/>
            <a:ext cx="2052637" cy="1524000"/>
          </a:xfrm>
          <a:prstGeom prst="rect">
            <a:avLst/>
          </a:prstGeom>
        </p:spPr>
      </p:pic>
      <p:pic>
        <p:nvPicPr>
          <p:cNvPr id="5" name="Picture 4" descr="IMG_20190819_000618_8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4648200"/>
            <a:ext cx="2666999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819_000551_9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7315200" cy="914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Rosewood Std Regular" pitchFamily="82" charset="0"/>
              </a:rPr>
              <a:t>THE   REFORMATION</a:t>
            </a:r>
            <a:endParaRPr lang="en-US" sz="4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Rosewood Std Regula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7315200" cy="505968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endParaRPr lang="en-US" sz="1800" dirty="0" smtClean="0">
              <a:ln>
                <a:solidFill>
                  <a:schemeClr val="accent6">
                    <a:lumMod val="75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endParaRPr lang="en-US" dirty="0" smtClean="0">
              <a:ln>
                <a:solidFill>
                  <a:schemeClr val="accent6">
                    <a:lumMod val="75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  <a:p>
            <a:pPr>
              <a:lnSpc>
                <a:spcPct val="200000"/>
              </a:lnSpc>
              <a:buNone/>
            </a:pPr>
            <a:endParaRPr lang="en-US" dirty="0" smtClean="0">
              <a:ln>
                <a:solidFill>
                  <a:schemeClr val="accent6">
                    <a:lumMod val="75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A 16</a:t>
            </a:r>
            <a:r>
              <a:rPr lang="en-US" sz="3400" baseline="30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th</a:t>
            </a:r>
            <a:r>
              <a:rPr lang="en-US" sz="3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 Century Movement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In Western Europe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3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Establishment of the PROTESTANT CHURCHES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3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Also referred to as the “Protestant Revolution” and “Lutheran Reformation”</a:t>
            </a:r>
          </a:p>
          <a:p>
            <a:pPr>
              <a:buNone/>
            </a:pPr>
            <a:endParaRPr lang="en-US" sz="5000" dirty="0" smtClean="0">
              <a:ln>
                <a:solidFill>
                  <a:schemeClr val="accent6">
                    <a:lumMod val="75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  <a:p>
            <a:pPr>
              <a:buNone/>
            </a:pPr>
            <a:endParaRPr lang="en-US" sz="7200" dirty="0" smtClean="0">
              <a:ln>
                <a:solidFill>
                  <a:schemeClr val="accent6">
                    <a:lumMod val="75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  <a:p>
            <a:pPr algn="r">
              <a:buNone/>
            </a:pPr>
            <a:r>
              <a:rPr lang="en-US" sz="1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Contd</a:t>
            </a:r>
            <a:r>
              <a:rPr lang="en-US" sz="1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….</a:t>
            </a:r>
            <a:endParaRPr lang="en-US" sz="1800" dirty="0">
              <a:ln>
                <a:solidFill>
                  <a:schemeClr val="accent6">
                    <a:lumMod val="75000"/>
                  </a:schemeClr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</p:txBody>
      </p:sp>
      <p:pic>
        <p:nvPicPr>
          <p:cNvPr id="4" name="Picture 3" descr="Screenshot_2019-08-17-20-25-01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990601"/>
            <a:ext cx="19050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7315200" cy="58674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endParaRPr lang="en-US" dirty="0" smtClean="0">
              <a:ln>
                <a:solidFill>
                  <a:schemeClr val="accent6">
                    <a:lumMod val="7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  <a:p>
            <a:pPr>
              <a:buNone/>
            </a:pPr>
            <a:endParaRPr lang="en-US" dirty="0" smtClean="0">
              <a:ln>
                <a:solidFill>
                  <a:schemeClr val="accent6">
                    <a:lumMod val="7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endParaRPr lang="en-US" sz="7200" dirty="0" smtClean="0">
              <a:ln>
                <a:solidFill>
                  <a:schemeClr val="accent6">
                    <a:lumMod val="7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endParaRPr lang="en-US" sz="7200" dirty="0" smtClean="0">
              <a:ln>
                <a:solidFill>
                  <a:schemeClr val="accent6">
                    <a:lumMod val="7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endParaRPr lang="en-US" sz="7200" dirty="0" smtClean="0">
              <a:ln>
                <a:solidFill>
                  <a:schemeClr val="accent6">
                    <a:lumMod val="7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endParaRPr lang="en-US" sz="7200" dirty="0" smtClean="0">
              <a:ln>
                <a:solidFill>
                  <a:schemeClr val="accent6">
                    <a:lumMod val="7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endParaRPr lang="en-US" sz="7200" dirty="0" smtClean="0">
              <a:ln>
                <a:solidFill>
                  <a:schemeClr val="accent6">
                    <a:lumMod val="7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endParaRPr lang="en-US" sz="7200" dirty="0" smtClean="0">
              <a:ln>
                <a:solidFill>
                  <a:schemeClr val="accent6">
                    <a:lumMod val="7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7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Reformation of some doctrines and practices of the Roman Catholic Church like</a:t>
            </a:r>
          </a:p>
          <a:p>
            <a:pPr>
              <a:lnSpc>
                <a:spcPct val="170000"/>
              </a:lnSpc>
              <a:buNone/>
            </a:pPr>
            <a:r>
              <a:rPr lang="en-US" sz="7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     &gt; Abuse of power and corruption</a:t>
            </a:r>
          </a:p>
          <a:p>
            <a:pPr>
              <a:lnSpc>
                <a:spcPct val="170000"/>
              </a:lnSpc>
              <a:buNone/>
            </a:pPr>
            <a:r>
              <a:rPr lang="en-US" sz="7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     &gt; Pope corrupted by power</a:t>
            </a:r>
          </a:p>
          <a:p>
            <a:pPr>
              <a:buNone/>
            </a:pPr>
            <a:r>
              <a:rPr lang="en-US" sz="7200" smtClean="0">
                <a:ln>
                  <a:solidFill>
                    <a:schemeClr val="accent6">
                      <a:lumMod val="7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     </a:t>
            </a:r>
            <a:r>
              <a:rPr lang="en-US" sz="7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&gt; Loss of spirituality</a:t>
            </a:r>
          </a:p>
          <a:p>
            <a:pPr>
              <a:lnSpc>
                <a:spcPct val="170000"/>
              </a:lnSpc>
              <a:buNone/>
            </a:pPr>
            <a:r>
              <a:rPr lang="en-US" sz="7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     &gt; Selling Indulgences</a:t>
            </a:r>
          </a:p>
          <a:p>
            <a:pPr>
              <a:buNone/>
            </a:pPr>
            <a:endParaRPr lang="en-US" dirty="0" smtClean="0">
              <a:ln>
                <a:solidFill>
                  <a:schemeClr val="accent6">
                    <a:lumMod val="7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Screenshot_2019-08-17-21-11-28-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52400"/>
            <a:ext cx="4495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1134111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sewood Std Regular" pitchFamily="82" charset="0"/>
              </a:rPr>
              <a:t>MARTIN   LUTHER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sewood Std Regula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5029200" cy="43434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endParaRPr lang="en-US" sz="1800" dirty="0" smtClean="0">
              <a:blipFill>
                <a:blip r:embed="rId4"/>
                <a:tile tx="0" ty="0" sx="100000" sy="100000" flip="none" algn="tl"/>
              </a:blip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>
                <a:blipFill>
                  <a:blip r:embed="rId4"/>
                  <a:tile tx="0" ty="0" sx="100000" sy="100000" flip="none" algn="tl"/>
                </a:blip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Ordained as priest in 1507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>
                <a:blipFill>
                  <a:blip r:embed="rId4"/>
                  <a:tile tx="0" ty="0" sx="100000" sy="100000" flip="none" algn="tl"/>
                </a:blip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Professor at the university of Wittenberg, Germany, in 1508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>
                <a:blipFill>
                  <a:blip r:embed="rId4"/>
                  <a:tile tx="0" ty="0" sx="100000" sy="100000" flip="none" algn="tl"/>
                </a:blip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Disillusioned with the views and practices of the Church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>
                <a:blipFill>
                  <a:blip r:embed="rId4"/>
                  <a:tile tx="0" ty="0" sx="100000" sy="100000" flip="none" algn="tl"/>
                </a:blip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Published 95 theses on October 31, 1517, criticizing the practice of selling indulgences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>
                <a:blipFill>
                  <a:blip r:embed="rId4"/>
                  <a:tile tx="0" ty="0" sx="100000" sy="100000" flip="none" algn="tl"/>
                </a:blip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He was later excommunicated</a:t>
            </a:r>
          </a:p>
          <a:p>
            <a:pPr>
              <a:lnSpc>
                <a:spcPct val="150000"/>
              </a:lnSpc>
              <a:buNone/>
            </a:pPr>
            <a:endParaRPr lang="en-US" sz="2600" dirty="0" smtClean="0">
              <a:blipFill>
                <a:blip r:embed="rId4"/>
                <a:tile tx="0" ty="0" sx="100000" sy="100000" flip="none" algn="tl"/>
              </a:blip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</p:txBody>
      </p:sp>
      <p:pic>
        <p:nvPicPr>
          <p:cNvPr id="5" name="Content Placeholder 4" descr="Screenshot_2019-08-17-20-37-05-53.pn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029201" y="1143000"/>
            <a:ext cx="2285999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315200" cy="914400"/>
          </a:xfr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Rosewood Std Regular" pitchFamily="82" charset="0"/>
              </a:rPr>
              <a:t>IDEAS   OF  LUTHER</a:t>
            </a:r>
            <a:endParaRPr lang="en-US" sz="40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Rosewood Std Regula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7315200" cy="4754881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Purgatory was a false doctrine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Salvation was through faith alone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The Bible alone should be the</a:t>
            </a:r>
          </a:p>
          <a:p>
            <a:pPr>
              <a:buNone/>
            </a:pP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    final authority for truth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Only two Sacraments</a:t>
            </a:r>
          </a:p>
          <a:p>
            <a:pPr>
              <a:buNone/>
            </a:pP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    ( ‘Baptism’ and ‘Last Supper’)</a:t>
            </a:r>
          </a:p>
          <a:p>
            <a:pPr>
              <a:buNone/>
            </a:pPr>
            <a:r>
              <a:rPr lang="en-US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    were 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Eras Demi ITC" pitchFamily="34" charset="0"/>
              </a:rPr>
              <a:t>valid on accounts of Scriptural Support. </a:t>
            </a:r>
          </a:p>
          <a:p>
            <a:pPr>
              <a:buNone/>
            </a:pPr>
            <a:endParaRPr lang="en-US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Eras Demi ITC" pitchFamily="34" charset="0"/>
            </a:endParaRPr>
          </a:p>
        </p:txBody>
      </p:sp>
      <p:pic>
        <p:nvPicPr>
          <p:cNvPr id="4" name="Picture 3" descr="15660488352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990600"/>
            <a:ext cx="1981200" cy="1524000"/>
          </a:xfrm>
          <a:prstGeom prst="rect">
            <a:avLst/>
          </a:prstGeom>
        </p:spPr>
      </p:pic>
      <p:pic>
        <p:nvPicPr>
          <p:cNvPr id="5" name="Picture 4" descr="15660488350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514600"/>
            <a:ext cx="19812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1134111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Rosewood Std Regular" pitchFamily="82" charset="0"/>
              </a:rPr>
              <a:t>impact</a:t>
            </a:r>
            <a:endParaRPr lang="en-US" sz="4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Rosewood Std Regula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876800" cy="43434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10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Eras Demi IT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1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ras Demi ITC" pitchFamily="34" charset="0"/>
              </a:rPr>
              <a:t>Other reformers </a:t>
            </a:r>
            <a:r>
              <a:rPr lang="en-US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ras Demi ITC" pitchFamily="34" charset="0"/>
              </a:rPr>
              <a:t>were</a:t>
            </a:r>
            <a:r>
              <a:rPr lang="en-US" sz="21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ras Demi ITC" pitchFamily="34" charset="0"/>
              </a:rPr>
              <a:t> Calvin and Zwingli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1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ras Demi ITC" pitchFamily="34" charset="0"/>
              </a:rPr>
              <a:t>Role of Printing Press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1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ras Demi ITC" pitchFamily="34" charset="0"/>
              </a:rPr>
              <a:t>Reforms also began in Switzerland, Scotland and Hungary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21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ras Demi ITC" pitchFamily="34" charset="0"/>
              </a:rPr>
              <a:t>Separation of the Church of England, under Henry VIII in 1529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1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ras Demi ITC" pitchFamily="34" charset="0"/>
              </a:rPr>
              <a:t>Instead of a single Church Reform, this movement caused a division in the Church</a:t>
            </a:r>
            <a:endParaRPr lang="en-US" sz="21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Eras Demi ITC" pitchFamily="34" charset="0"/>
            </a:endParaRPr>
          </a:p>
        </p:txBody>
      </p:sp>
      <p:pic>
        <p:nvPicPr>
          <p:cNvPr id="7" name="Content Placeholder 6" descr="1566053948964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76800" y="1143000"/>
            <a:ext cx="2438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"/>
            <a:ext cx="7315201" cy="91439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sewood Std Regular" pitchFamily="82" charset="0"/>
              </a:rPr>
              <a:t>RESTORATION</a:t>
            </a:r>
            <a:endParaRPr lang="en-US" sz="54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sewood Std Regular" pitchFamily="82" charset="0"/>
            </a:endParaRPr>
          </a:p>
        </p:txBody>
      </p:sp>
      <p:pic>
        <p:nvPicPr>
          <p:cNvPr id="11" name="Content Placeholder 10" descr="IMG_20190819_000627_51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914400"/>
            <a:ext cx="2590800" cy="4572000"/>
          </a:xfrm>
          <a:blipFill>
            <a:blip r:embed="rId4"/>
            <a:tile tx="0" ty="0" sx="100000" sy="100000" flip="none" algn="tl"/>
          </a:blipFill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590800" y="914400"/>
            <a:ext cx="4724399" cy="4572000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24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dobe Fan Heiti Std B" pitchFamily="34" charset="-128"/>
              <a:ea typeface="Adobe Fan Heiti Std B" pitchFamily="34" charset="-128"/>
              <a:cs typeface="FrankRuehl" pitchFamily="34" charset="-79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Miriam" pitchFamily="34" charset="-79"/>
                <a:ea typeface="Adobe Fan Heiti Std B" pitchFamily="34" charset="-128"/>
                <a:cs typeface="Miriam" pitchFamily="34" charset="-79"/>
              </a:rPr>
              <a:t>1660-1700, (Age of DRYDEN)’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Miriam" pitchFamily="34" charset="-79"/>
                <a:ea typeface="Adobe Fan Heiti Std B" pitchFamily="34" charset="-128"/>
                <a:cs typeface="Miriam" pitchFamily="34" charset="-79"/>
              </a:rPr>
              <a:t>Restoration of Charles II on English Throne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Miriam" pitchFamily="34" charset="-79"/>
                <a:ea typeface="Adobe Fan Heiti Std B" pitchFamily="34" charset="-128"/>
                <a:cs typeface="Miriam" pitchFamily="34" charset="-79"/>
              </a:rPr>
              <a:t>England, Whales and Scotland united to form Great Britain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Miriam" pitchFamily="34" charset="-79"/>
                <a:ea typeface="Adobe Fan Heiti Std B" pitchFamily="34" charset="-128"/>
                <a:cs typeface="Miriam" pitchFamily="34" charset="-79"/>
              </a:rPr>
              <a:t>Theatres reopened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Miriam" pitchFamily="34" charset="-79"/>
                <a:ea typeface="Adobe Fan Heiti Std B" pitchFamily="34" charset="-128"/>
                <a:cs typeface="Miriam" pitchFamily="34" charset="-79"/>
              </a:rPr>
              <a:t>Restoration of Church of England as the National Church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Miriam" pitchFamily="34" charset="-79"/>
                <a:ea typeface="Adobe Fan Heiti Std B" pitchFamily="34" charset="-128"/>
                <a:cs typeface="Miriam" pitchFamily="34" charset="-79"/>
              </a:rPr>
              <a:t>Emergence of WHIGS and TORIES</a:t>
            </a:r>
          </a:p>
          <a:p>
            <a:pPr>
              <a:buNone/>
            </a:pPr>
            <a:endParaRPr lang="en-US" sz="24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Miriam" pitchFamily="34" charset="-79"/>
              <a:ea typeface="Adobe Fan Heiti Std B" pitchFamily="34" charset="-128"/>
              <a:cs typeface="Miria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914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sewood Std Regular" pitchFamily="82" charset="0"/>
              </a:rPr>
              <a:t>FEATURES</a:t>
            </a:r>
            <a:endParaRPr lang="en-US" sz="54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sewood Std Regular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14400"/>
            <a:ext cx="7315200" cy="45720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  <a:cs typeface="Miriam" pitchFamily="34" charset="-79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Miriam" pitchFamily="34" charset="-79"/>
              </a:rPr>
              <a:t>Romanticism</a:t>
            </a:r>
            <a:r>
              <a:rPr lang="en-US" spc="3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Miriam" pitchFamily="34" charset="-79"/>
              </a:rPr>
              <a:t>  </a:t>
            </a: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Miriam" pitchFamily="34" charset="-79"/>
              </a:rPr>
              <a:t>replaced  by  Neo-Classicism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Miriam" pitchFamily="34" charset="-79"/>
              </a:rPr>
              <a:t>Imitation  of  the  ancients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Miriam" pitchFamily="34" charset="-79"/>
              </a:rPr>
              <a:t>Imitation of the French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Miriam" pitchFamily="34" charset="-79"/>
              </a:rPr>
              <a:t>Realism  and  Formalism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Miriam" pitchFamily="34" charset="-79"/>
              </a:rPr>
              <a:t>Correctness  and  appropriateness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Miriam" pitchFamily="34" charset="-79"/>
              </a:rPr>
              <a:t>Moral  laxity  and  Licentiousness</a:t>
            </a:r>
          </a:p>
          <a:p>
            <a:pPr>
              <a:buNone/>
            </a:pPr>
            <a:endParaRPr lang="en-US" dirty="0" smtClean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  <a:cs typeface="Miriam" pitchFamily="34" charset="-79"/>
            </a:endParaRPr>
          </a:p>
        </p:txBody>
      </p:sp>
      <p:pic>
        <p:nvPicPr>
          <p:cNvPr id="7" name="Picture 6" descr="IMG_20190819_000555_8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962400"/>
            <a:ext cx="39624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914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sewood Std Regular" pitchFamily="82" charset="0"/>
              </a:rPr>
              <a:t>LITERARY FIGURES</a:t>
            </a:r>
            <a:endParaRPr lang="en-US" sz="48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sewood Std Regula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7315200" cy="45720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endParaRPr lang="en-US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DRYDEN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r>
              <a:rPr lang="en-US" baseline="30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ST</a:t>
            </a: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Poet Laureate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Playwright, Poet and Satirist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Popularized  Heroic  Couplet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Some of his works :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Aureng</a:t>
            </a: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-</a:t>
            </a:r>
            <a:r>
              <a:rPr lang="en-US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Zebe</a:t>
            </a:r>
            <a:endParaRPr lang="en-US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All For Love</a:t>
            </a:r>
          </a:p>
          <a:p>
            <a:pPr>
              <a:buNone/>
            </a:pPr>
            <a:endParaRPr lang="en-US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Others</a:t>
            </a:r>
          </a:p>
          <a:p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William Wycherley</a:t>
            </a:r>
          </a:p>
          <a:p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William Congreve</a:t>
            </a:r>
          </a:p>
          <a:p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John Bunyan</a:t>
            </a:r>
          </a:p>
          <a:p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Nathaniel Lee</a:t>
            </a:r>
          </a:p>
        </p:txBody>
      </p:sp>
      <p:pic>
        <p:nvPicPr>
          <p:cNvPr id="4" name="Picture 3" descr="IMG_20190819_000559_3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066800"/>
            <a:ext cx="2514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480</Words>
  <Application>Microsoft Office PowerPoint</Application>
  <PresentationFormat>Custom</PresentationFormat>
  <Paragraphs>135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RESTORATION AND REFORMATION  -Dr. Santoshi Bhawani Mishra ASSISTANT Professor Department of English Magadh Mahila COLLEGE</vt:lpstr>
      <vt:lpstr>THE   REFORMATION</vt:lpstr>
      <vt:lpstr>Slide 3</vt:lpstr>
      <vt:lpstr>MARTIN   LUTHER </vt:lpstr>
      <vt:lpstr>IDEAS   OF  LUTHER</vt:lpstr>
      <vt:lpstr>impact</vt:lpstr>
      <vt:lpstr>RESTORATION</vt:lpstr>
      <vt:lpstr>FEATURES</vt:lpstr>
      <vt:lpstr>LITERARY FIGURES</vt:lpstr>
      <vt:lpstr>POETRY</vt:lpstr>
      <vt:lpstr>PROSE</vt:lpstr>
      <vt:lpstr>DRAMA</vt:lpstr>
      <vt:lpstr>TRAGEDY</vt:lpstr>
      <vt:lpstr>COMEDY</vt:lpstr>
      <vt:lpstr>conclusion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VISHAL</cp:lastModifiedBy>
  <cp:revision>117</cp:revision>
  <dcterms:created xsi:type="dcterms:W3CDTF">2019-08-17T09:07:56Z</dcterms:created>
  <dcterms:modified xsi:type="dcterms:W3CDTF">2020-05-26T13:23:09Z</dcterms:modified>
</cp:coreProperties>
</file>