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9" r:id="rId1"/>
  </p:sldMasterIdLst>
  <p:sldIdLst>
    <p:sldId id="256" r:id="rId2"/>
    <p:sldId id="258" r:id="rId3"/>
    <p:sldId id="259" r:id="rId4"/>
    <p:sldId id="260" r:id="rId5"/>
    <p:sldId id="261" r:id="rId6"/>
    <p:sldId id="262" r:id="rId7"/>
    <p:sldId id="263" r:id="rId8"/>
    <p:sldId id="268" r:id="rId9"/>
    <p:sldId id="269" r:id="rId10"/>
    <p:sldId id="270" r:id="rId11"/>
    <p:sldId id="273" r:id="rId12"/>
    <p:sldId id="274" r:id="rId13"/>
    <p:sldId id="275" r:id="rId14"/>
    <p:sldId id="271" r:id="rId15"/>
    <p:sldId id="267" r:id="rId16"/>
    <p:sldId id="276" r:id="rId17"/>
    <p:sldId id="265"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79" autoAdjust="0"/>
    <p:restoredTop sz="94660"/>
  </p:normalViewPr>
  <p:slideViewPr>
    <p:cSldViewPr snapToGrid="0">
      <p:cViewPr>
        <p:scale>
          <a:sx n="87" d="100"/>
          <a:sy n="87" d="100"/>
        </p:scale>
        <p:origin x="-90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0595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6029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84331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8025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2782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37077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5656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2138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4/7/2020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41347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B61BEF0D-F0BB-DE4B-95CE-6DB70DBA9567}" type="datetimeFigureOut">
              <a:rPr lang="en-US" smtClean="0"/>
              <a:pPr/>
              <a:t>4/7/2020</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7871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7158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4/7/2020</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7020879"/>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5399" y="830180"/>
            <a:ext cx="7235177" cy="1876927"/>
          </a:xfrm>
        </p:spPr>
        <p:txBody>
          <a:bodyPr>
            <a:normAutofit/>
          </a:bodyPr>
          <a:lstStyle/>
          <a:p>
            <a:r>
              <a:rPr lang="en-US" sz="4500" dirty="0" smtClean="0"/>
              <a:t>Problems of third world countries </a:t>
            </a:r>
            <a:endParaRPr lang="en-US" sz="4500" dirty="0"/>
          </a:p>
        </p:txBody>
      </p:sp>
      <p:sp>
        <p:nvSpPr>
          <p:cNvPr id="3" name="Subtitle 2"/>
          <p:cNvSpPr>
            <a:spLocks noGrp="1"/>
          </p:cNvSpPr>
          <p:nvPr>
            <p:ph type="subTitle" idx="1"/>
          </p:nvPr>
        </p:nvSpPr>
        <p:spPr>
          <a:xfrm>
            <a:off x="860213" y="4358777"/>
            <a:ext cx="6686549" cy="1410644"/>
          </a:xfrm>
        </p:spPr>
        <p:txBody>
          <a:bodyPr>
            <a:normAutofit fontScale="62500" lnSpcReduction="20000"/>
          </a:bodyPr>
          <a:lstStyle/>
          <a:p>
            <a:r>
              <a:rPr lang="en-US" sz="2700" dirty="0" smtClean="0"/>
              <a:t>B</a:t>
            </a:r>
            <a:r>
              <a:rPr lang="en-US" sz="2700" cap="none" dirty="0" smtClean="0"/>
              <a:t>y</a:t>
            </a:r>
          </a:p>
          <a:p>
            <a:r>
              <a:rPr lang="en-US" sz="2700" b="1" cap="none" dirty="0" smtClean="0"/>
              <a:t>Dr </a:t>
            </a:r>
            <a:r>
              <a:rPr lang="en-US" sz="2700" b="1" dirty="0" err="1" smtClean="0"/>
              <a:t>R</a:t>
            </a:r>
            <a:r>
              <a:rPr lang="en-US" sz="2700" b="1" cap="none" dirty="0" err="1" smtClean="0"/>
              <a:t>ishu</a:t>
            </a:r>
            <a:r>
              <a:rPr lang="en-US" sz="2700" b="1" dirty="0" smtClean="0"/>
              <a:t> </a:t>
            </a:r>
            <a:r>
              <a:rPr lang="en-US" sz="2700" b="1" dirty="0" smtClean="0"/>
              <a:t>R</a:t>
            </a:r>
            <a:r>
              <a:rPr lang="en-US" sz="2700" b="1" cap="none" dirty="0" smtClean="0"/>
              <a:t>aj</a:t>
            </a:r>
          </a:p>
          <a:p>
            <a:r>
              <a:rPr lang="en-US" sz="2700" b="1" cap="none" dirty="0" smtClean="0"/>
              <a:t>Assistant </a:t>
            </a:r>
            <a:r>
              <a:rPr lang="en-US" sz="2700" b="1" cap="none" dirty="0"/>
              <a:t>P</a:t>
            </a:r>
            <a:r>
              <a:rPr lang="en-US" sz="2700" b="1" cap="none" dirty="0" smtClean="0"/>
              <a:t>rofessor</a:t>
            </a:r>
          </a:p>
          <a:p>
            <a:r>
              <a:rPr lang="en-US" sz="2200" b="1" cap="none" dirty="0" smtClean="0"/>
              <a:t>MMC(PATNA UNIVERSITY)</a:t>
            </a:r>
            <a:endParaRPr lang="en-US" sz="2200" b="1" cap="none" dirty="0" smtClean="0"/>
          </a:p>
          <a:p>
            <a:endParaRPr lang="en-US" sz="2700" b="1" cap="none" dirty="0" smtClean="0"/>
          </a:p>
          <a:p>
            <a:endParaRPr lang="en-US" dirty="0"/>
          </a:p>
        </p:txBody>
      </p:sp>
    </p:spTree>
    <p:extLst>
      <p:ext uri="{BB962C8B-B14F-4D97-AF65-F5344CB8AC3E}">
        <p14:creationId xmlns:p14="http://schemas.microsoft.com/office/powerpoint/2010/main" val="23336722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High birth rates </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IN" dirty="0"/>
              <a:t>Many parents will have a lot of children in the expectation that some will die because of the high infant mortality rate </a:t>
            </a:r>
            <a:endParaRPr lang="en-IN" dirty="0" smtClean="0"/>
          </a:p>
          <a:p>
            <a:pPr>
              <a:buFont typeface="Wingdings" panose="05000000000000000000" pitchFamily="2" charset="2"/>
              <a:buChar char="§"/>
            </a:pPr>
            <a:r>
              <a:rPr lang="en-IN" dirty="0"/>
              <a:t>The children will be able to look after their parents if they become old or sick; there may not be a old age pension scheme </a:t>
            </a:r>
            <a:endParaRPr lang="en-IN" dirty="0" smtClean="0"/>
          </a:p>
          <a:p>
            <a:pPr>
              <a:buFont typeface="Wingdings" panose="05000000000000000000" pitchFamily="2" charset="2"/>
              <a:buChar char="§"/>
            </a:pPr>
            <a:r>
              <a:rPr lang="en-IN" dirty="0"/>
              <a:t>High birth rates leads to increase in population especially when birth rate is faster than mortality rate. </a:t>
            </a:r>
            <a:endParaRPr lang="en-US" dirty="0"/>
          </a:p>
        </p:txBody>
      </p:sp>
    </p:spTree>
    <p:extLst>
      <p:ext uri="{BB962C8B-B14F-4D97-AF65-F5344CB8AC3E}">
        <p14:creationId xmlns:p14="http://schemas.microsoft.com/office/powerpoint/2010/main" val="36134799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t>
            </a:r>
            <a:r>
              <a:rPr lang="en-US" dirty="0" smtClean="0"/>
              <a:t>ack </a:t>
            </a:r>
            <a:r>
              <a:rPr lang="en-US" dirty="0"/>
              <a:t>of employment</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IN" dirty="0"/>
              <a:t>The </a:t>
            </a:r>
            <a:r>
              <a:rPr lang="en-IN" dirty="0" err="1"/>
              <a:t>labor</a:t>
            </a:r>
            <a:r>
              <a:rPr lang="en-IN" dirty="0"/>
              <a:t> force is extremely underutilized in the less developed countries. </a:t>
            </a:r>
            <a:endParaRPr lang="en-IN" dirty="0" smtClean="0"/>
          </a:p>
          <a:p>
            <a:pPr>
              <a:buFont typeface="Wingdings" panose="05000000000000000000" pitchFamily="2" charset="2"/>
              <a:buChar char="§"/>
            </a:pPr>
            <a:r>
              <a:rPr lang="en-IN" dirty="0" smtClean="0"/>
              <a:t>Unemployment </a:t>
            </a:r>
            <a:r>
              <a:rPr lang="en-IN" dirty="0"/>
              <a:t>refers to a situation where people who are willing and able to work cannot find a </a:t>
            </a:r>
            <a:r>
              <a:rPr lang="en-IN" dirty="0" smtClean="0"/>
              <a:t>job</a:t>
            </a:r>
          </a:p>
        </p:txBody>
      </p:sp>
    </p:spTree>
    <p:extLst>
      <p:ext uri="{BB962C8B-B14F-4D97-AF65-F5344CB8AC3E}">
        <p14:creationId xmlns:p14="http://schemas.microsoft.com/office/powerpoint/2010/main" val="32408028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 Illiteracy </a:t>
            </a:r>
          </a:p>
        </p:txBody>
      </p:sp>
      <p:sp>
        <p:nvSpPr>
          <p:cNvPr id="3" name="Content Placeholder 2"/>
          <p:cNvSpPr>
            <a:spLocks noGrp="1"/>
          </p:cNvSpPr>
          <p:nvPr>
            <p:ph idx="1"/>
          </p:nvPr>
        </p:nvSpPr>
        <p:spPr>
          <a:xfrm>
            <a:off x="822960" y="1459831"/>
            <a:ext cx="6591985" cy="3777622"/>
          </a:xfrm>
        </p:spPr>
        <p:txBody>
          <a:bodyPr/>
          <a:lstStyle/>
          <a:p>
            <a:pPr marL="0" indent="0">
              <a:buNone/>
            </a:pPr>
            <a:endParaRPr lang="en-IN" dirty="0" smtClean="0"/>
          </a:p>
          <a:p>
            <a:pPr>
              <a:buFont typeface="Wingdings" panose="05000000000000000000" pitchFamily="2" charset="2"/>
              <a:buChar char="§"/>
            </a:pPr>
            <a:r>
              <a:rPr lang="en-IN" dirty="0"/>
              <a:t>The  upper classes may have access to it. But in various third world  countries it is hard for the poor and/or women to get an </a:t>
            </a:r>
            <a:r>
              <a:rPr lang="en-IN" dirty="0" smtClean="0"/>
              <a:t>education</a:t>
            </a:r>
          </a:p>
          <a:p>
            <a:pPr>
              <a:buFont typeface="Wingdings" panose="05000000000000000000" pitchFamily="2" charset="2"/>
              <a:buChar char="§"/>
            </a:pPr>
            <a:r>
              <a:rPr lang="en-IN" dirty="0" smtClean="0"/>
              <a:t>Third </a:t>
            </a:r>
            <a:r>
              <a:rPr lang="en-IN" dirty="0"/>
              <a:t>World Countries lag behind since they may either have insufficient funds devoted to literary growth or these funds are wasted wrongfully</a:t>
            </a:r>
            <a:r>
              <a:rPr lang="en-IN" dirty="0" smtClean="0"/>
              <a:t>.</a:t>
            </a:r>
          </a:p>
          <a:p>
            <a:pPr>
              <a:buFont typeface="Wingdings" panose="05000000000000000000" pitchFamily="2" charset="2"/>
              <a:buChar char="§"/>
            </a:pPr>
            <a:r>
              <a:rPr lang="en-IN" dirty="0"/>
              <a:t>A big part of the population is illiterate due to wrong planning.</a:t>
            </a:r>
            <a:endParaRPr lang="en-US" dirty="0"/>
          </a:p>
        </p:txBody>
      </p:sp>
    </p:spTree>
    <p:extLst>
      <p:ext uri="{BB962C8B-B14F-4D97-AF65-F5344CB8AC3E}">
        <p14:creationId xmlns:p14="http://schemas.microsoft.com/office/powerpoint/2010/main" val="12167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Overpopulation</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IN" dirty="0"/>
              <a:t>This biggest problem facing all Third World nations is the massive population/population growth-rate</a:t>
            </a:r>
            <a:r>
              <a:rPr lang="en-IN" dirty="0" smtClean="0"/>
              <a:t>.</a:t>
            </a:r>
          </a:p>
          <a:p>
            <a:pPr>
              <a:buFont typeface="Wingdings" panose="05000000000000000000" pitchFamily="2" charset="2"/>
              <a:buChar char="§"/>
            </a:pPr>
            <a:r>
              <a:rPr lang="en-IN" dirty="0"/>
              <a:t>Due to illiteracy, lack of knowledge on family planning/contraceptives, younger age of marriages and the idea of "more hands, more work done" means that these countries have exceedingly high birth rates leading to a massively growing population who the Government struggles to provide </a:t>
            </a:r>
            <a:r>
              <a:rPr lang="en-IN" dirty="0" smtClean="0"/>
              <a:t>for.</a:t>
            </a:r>
          </a:p>
          <a:p>
            <a:endParaRPr lang="en-US" dirty="0"/>
          </a:p>
        </p:txBody>
      </p:sp>
    </p:spTree>
    <p:extLst>
      <p:ext uri="{BB962C8B-B14F-4D97-AF65-F5344CB8AC3E}">
        <p14:creationId xmlns:p14="http://schemas.microsoft.com/office/powerpoint/2010/main" val="258869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Greater frequency of health </a:t>
            </a:r>
            <a:r>
              <a:rPr lang="en-IN" dirty="0" smtClean="0"/>
              <a:t>problems</a:t>
            </a:r>
            <a:endParaRPr lang="en-IN"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IN" dirty="0"/>
              <a:t>Many people on the less developed countries are afflicted with poor health. </a:t>
            </a:r>
            <a:endParaRPr lang="en-IN" dirty="0" smtClean="0"/>
          </a:p>
          <a:p>
            <a:pPr>
              <a:buFont typeface="Wingdings" panose="05000000000000000000" pitchFamily="2" charset="2"/>
              <a:buChar char="§"/>
            </a:pPr>
            <a:r>
              <a:rPr lang="en-IN" dirty="0"/>
              <a:t>Many people in the less developed countries are either malnourished or undernourished. That make them susceptible to diseases. </a:t>
            </a:r>
            <a:endParaRPr lang="en-IN" dirty="0" smtClean="0"/>
          </a:p>
          <a:p>
            <a:pPr>
              <a:buFont typeface="Wingdings" panose="05000000000000000000" pitchFamily="2" charset="2"/>
              <a:buChar char="§"/>
            </a:pPr>
            <a:r>
              <a:rPr lang="en-IN" dirty="0" smtClean="0"/>
              <a:t> </a:t>
            </a:r>
            <a:r>
              <a:rPr lang="en-IN" dirty="0"/>
              <a:t>Poverty comes with lack of hygiene and this </a:t>
            </a:r>
            <a:r>
              <a:rPr lang="en-IN" dirty="0" smtClean="0"/>
              <a:t>favours </a:t>
            </a:r>
            <a:r>
              <a:rPr lang="en-IN" dirty="0"/>
              <a:t>the proliferation of various harmful bacteria which results in the development of diseases such as cholera, malaria, </a:t>
            </a:r>
            <a:r>
              <a:rPr lang="en-IN" dirty="0" smtClean="0"/>
              <a:t>etc. </a:t>
            </a:r>
          </a:p>
          <a:p>
            <a:endParaRPr lang="en-US" dirty="0"/>
          </a:p>
        </p:txBody>
      </p:sp>
    </p:spTree>
    <p:extLst>
      <p:ext uri="{BB962C8B-B14F-4D97-AF65-F5344CB8AC3E}">
        <p14:creationId xmlns:p14="http://schemas.microsoft.com/office/powerpoint/2010/main" val="34789836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b="1" i="1" dirty="0"/>
              <a:t>Sewage </a:t>
            </a:r>
            <a:r>
              <a:rPr lang="en-US" b="1" i="1" dirty="0" smtClean="0"/>
              <a:t>rehabilitation</a:t>
            </a:r>
          </a:p>
          <a:p>
            <a:pPr>
              <a:buFont typeface="Wingdings" panose="05000000000000000000" pitchFamily="2" charset="2"/>
              <a:buChar char="§"/>
            </a:pPr>
            <a:r>
              <a:rPr lang="en-US" b="1" i="1" dirty="0"/>
              <a:t>Housing </a:t>
            </a:r>
            <a:r>
              <a:rPr lang="en-US" b="1" i="1" dirty="0" smtClean="0"/>
              <a:t>developments</a:t>
            </a:r>
          </a:p>
          <a:p>
            <a:pPr>
              <a:buFont typeface="Wingdings" panose="05000000000000000000" pitchFamily="2" charset="2"/>
              <a:buChar char="§"/>
            </a:pPr>
            <a:r>
              <a:rPr lang="en-US" b="1" i="1" dirty="0" smtClean="0"/>
              <a:t>Rehabilitation</a:t>
            </a:r>
          </a:p>
          <a:p>
            <a:pPr>
              <a:buFont typeface="Wingdings" panose="05000000000000000000" pitchFamily="2" charset="2"/>
              <a:buChar char="§"/>
            </a:pPr>
            <a:r>
              <a:rPr lang="en-US" b="1" i="1" dirty="0" smtClean="0"/>
              <a:t>Better healthcare</a:t>
            </a:r>
          </a:p>
          <a:p>
            <a:pPr>
              <a:buFont typeface="Wingdings" panose="05000000000000000000" pitchFamily="2" charset="2"/>
              <a:buChar char="§"/>
            </a:pPr>
            <a:r>
              <a:rPr lang="en-US" b="1" i="1" dirty="0" smtClean="0"/>
              <a:t>Encouraging small and medium enterprises</a:t>
            </a:r>
          </a:p>
          <a:p>
            <a:endParaRPr lang="en-US" b="1" i="1" dirty="0" smtClean="0"/>
          </a:p>
          <a:p>
            <a:endParaRPr lang="en-US" b="1" i="1" dirty="0" smtClean="0"/>
          </a:p>
          <a:p>
            <a:endParaRPr lang="en-US" b="1" i="1" dirty="0" smtClean="0"/>
          </a:p>
          <a:p>
            <a:endParaRPr lang="en-US" dirty="0"/>
          </a:p>
        </p:txBody>
      </p:sp>
    </p:spTree>
    <p:extLst>
      <p:ext uri="{BB962C8B-B14F-4D97-AF65-F5344CB8AC3E}">
        <p14:creationId xmlns:p14="http://schemas.microsoft.com/office/powerpoint/2010/main" val="39526224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948341"/>
            <a:ext cx="7543800" cy="1450757"/>
          </a:xfrm>
        </p:spPr>
        <p:txBody>
          <a:bodyPr/>
          <a:lstStyle/>
          <a:p>
            <a:r>
              <a:rPr lang="en-US" dirty="0" smtClean="0"/>
              <a:t>Conclusion</a:t>
            </a:r>
            <a:br>
              <a:rPr lang="en-US" dirty="0" smtClean="0"/>
            </a:b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IN" dirty="0"/>
              <a:t>T</a:t>
            </a:r>
            <a:r>
              <a:rPr lang="en-IN" dirty="0" smtClean="0"/>
              <a:t>hese </a:t>
            </a:r>
            <a:r>
              <a:rPr lang="en-IN" dirty="0"/>
              <a:t>factors that are contributing to the slow growth of the developing nations </a:t>
            </a:r>
          </a:p>
          <a:p>
            <a:pPr>
              <a:buFont typeface="Wingdings" panose="05000000000000000000" pitchFamily="2" charset="2"/>
              <a:buChar char="§"/>
            </a:pPr>
            <a:r>
              <a:rPr lang="en-IN" dirty="0"/>
              <a:t>Third world issues that are mentioned here involve billions of people around the globe, </a:t>
            </a:r>
            <a:r>
              <a:rPr lang="en-IN" dirty="0" smtClean="0"/>
              <a:t>which </a:t>
            </a:r>
            <a:r>
              <a:rPr lang="en-IN" dirty="0"/>
              <a:t>cannot </a:t>
            </a:r>
            <a:r>
              <a:rPr lang="en-IN" dirty="0" smtClean="0"/>
              <a:t>be ignored. </a:t>
            </a:r>
            <a:r>
              <a:rPr lang="en-IN" dirty="0"/>
              <a:t>It needs attention from all the policy makers and world leaders to address and solve these problems. </a:t>
            </a:r>
            <a:endParaRPr lang="en-IN" dirty="0" smtClean="0"/>
          </a:p>
          <a:p>
            <a:endParaRPr lang="en-US" dirty="0"/>
          </a:p>
        </p:txBody>
      </p:sp>
    </p:spTree>
    <p:extLst>
      <p:ext uri="{BB962C8B-B14F-4D97-AF65-F5344CB8AC3E}">
        <p14:creationId xmlns:p14="http://schemas.microsoft.com/office/powerpoint/2010/main" val="14683304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0"/>
            <a:ext cx="9144000" cy="3344779"/>
          </a:xfrm>
          <a:ln>
            <a:noFill/>
          </a:ln>
        </p:spPr>
        <p:txBody>
          <a:bodyPr>
            <a:normAutofit/>
          </a:bodyPr>
          <a:lstStyle/>
          <a:p>
            <a:pPr algn="ctr"/>
            <a:r>
              <a:rPr lang="en-US" sz="6000" dirty="0" smtClean="0"/>
              <a:t>Thank you      </a:t>
            </a:r>
            <a:endParaRPr lang="en-US" sz="6000" dirty="0"/>
          </a:p>
        </p:txBody>
      </p:sp>
    </p:spTree>
    <p:extLst>
      <p:ext uri="{BB962C8B-B14F-4D97-AF65-F5344CB8AC3E}">
        <p14:creationId xmlns:p14="http://schemas.microsoft.com/office/powerpoint/2010/main" val="9789314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IN" dirty="0" smtClean="0"/>
              <a:t>It is </a:t>
            </a:r>
            <a:r>
              <a:rPr lang="en-IN" dirty="0"/>
              <a:t>believed that the term was originally coined in times of the Cold War to distinguish those nations that are neither aligned with the West (NATO) nor with the East, the Communist block</a:t>
            </a:r>
            <a:r>
              <a:rPr lang="en-IN" dirty="0" smtClean="0"/>
              <a:t>.</a:t>
            </a:r>
          </a:p>
          <a:p>
            <a:pPr>
              <a:buFont typeface="Wingdings" panose="05000000000000000000" pitchFamily="2" charset="2"/>
              <a:buChar char="§"/>
            </a:pPr>
            <a:r>
              <a:rPr lang="en-IN" dirty="0" smtClean="0"/>
              <a:t>Today </a:t>
            </a:r>
            <a:r>
              <a:rPr lang="en-IN" dirty="0"/>
              <a:t>the term refer to the less developed or developing countries. These are the nations that emerged from their colonial periods – at least politically</a:t>
            </a:r>
            <a:r>
              <a:rPr lang="en-US" dirty="0" smtClean="0"/>
              <a:t> </a:t>
            </a:r>
            <a:r>
              <a:rPr lang="hi-IN" dirty="0" smtClean="0"/>
              <a:t> </a:t>
            </a:r>
            <a:r>
              <a:rPr lang="en-US" dirty="0" smtClean="0"/>
              <a:t> </a:t>
            </a:r>
          </a:p>
          <a:p>
            <a:pPr marL="0" indent="0">
              <a:buNone/>
            </a:pPr>
            <a:endParaRPr lang="en-US" dirty="0"/>
          </a:p>
        </p:txBody>
      </p:sp>
    </p:spTree>
    <p:extLst>
      <p:ext uri="{BB962C8B-B14F-4D97-AF65-F5344CB8AC3E}">
        <p14:creationId xmlns:p14="http://schemas.microsoft.com/office/powerpoint/2010/main" val="25988704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573" y="1844842"/>
            <a:ext cx="6591985" cy="3777622"/>
          </a:xfrm>
        </p:spPr>
        <p:txBody>
          <a:bodyPr/>
          <a:lstStyle/>
          <a:p>
            <a:pPr>
              <a:buFont typeface="Wingdings" panose="05000000000000000000" pitchFamily="2" charset="2"/>
              <a:buChar char="§"/>
            </a:pPr>
            <a:r>
              <a:rPr lang="en-IN" dirty="0"/>
              <a:t>So since three ‘worlds’ no longer exist, why do we still use the term</a:t>
            </a:r>
            <a:r>
              <a:rPr lang="en-IN" dirty="0" smtClean="0"/>
              <a:t>?</a:t>
            </a:r>
          </a:p>
          <a:p>
            <a:pPr>
              <a:buFont typeface="Wingdings" panose="05000000000000000000" pitchFamily="2" charset="2"/>
              <a:buChar char="§"/>
            </a:pPr>
            <a:r>
              <a:rPr lang="en-IN" dirty="0" smtClean="0"/>
              <a:t>Habit </a:t>
            </a:r>
            <a:r>
              <a:rPr lang="en-IN" dirty="0"/>
              <a:t>and simplification of the </a:t>
            </a:r>
            <a:r>
              <a:rPr lang="en-IN" dirty="0" smtClean="0"/>
              <a:t>world</a:t>
            </a:r>
          </a:p>
          <a:p>
            <a:pPr>
              <a:buFont typeface="Wingdings" panose="05000000000000000000" pitchFamily="2" charset="2"/>
              <a:buChar char="§"/>
            </a:pPr>
            <a:r>
              <a:rPr lang="en-IN" dirty="0"/>
              <a:t>Although an incorrect usage, the term Third World is now used to represent the poorest countries in the </a:t>
            </a:r>
            <a:r>
              <a:rPr lang="en-IN" dirty="0" smtClean="0"/>
              <a:t>world</a:t>
            </a:r>
          </a:p>
          <a:p>
            <a:pPr>
              <a:buFont typeface="Wingdings" panose="05000000000000000000" pitchFamily="2" charset="2"/>
              <a:buChar char="§"/>
            </a:pPr>
            <a:r>
              <a:rPr lang="en-IN" dirty="0"/>
              <a:t>Scholars today prefer to use the terms: Developing World, Global South, Least/Lesser Developed </a:t>
            </a:r>
            <a:r>
              <a:rPr lang="en-IN" dirty="0" smtClean="0"/>
              <a:t>Countries</a:t>
            </a:r>
          </a:p>
          <a:p>
            <a:endParaRPr lang="en-US" dirty="0"/>
          </a:p>
        </p:txBody>
      </p:sp>
    </p:spTree>
    <p:extLst>
      <p:ext uri="{BB962C8B-B14F-4D97-AF65-F5344CB8AC3E}">
        <p14:creationId xmlns:p14="http://schemas.microsoft.com/office/powerpoint/2010/main" val="2418000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7541" y="1844842"/>
            <a:ext cx="6591985" cy="3737811"/>
          </a:xfrm>
        </p:spPr>
        <p:txBody>
          <a:bodyPr/>
          <a:lstStyle/>
          <a:p>
            <a:pPr>
              <a:buFont typeface="Wingdings" panose="05000000000000000000" pitchFamily="2" charset="2"/>
              <a:buChar char="§"/>
            </a:pPr>
            <a:r>
              <a:rPr lang="en-IN" dirty="0"/>
              <a:t>So how do we know if a country is developing and what does it mean to be developing</a:t>
            </a:r>
            <a:r>
              <a:rPr lang="en-IN" dirty="0" smtClean="0"/>
              <a:t>?</a:t>
            </a:r>
          </a:p>
          <a:p>
            <a:pPr>
              <a:buFont typeface="Wingdings" panose="05000000000000000000" pitchFamily="2" charset="2"/>
              <a:buChar char="§"/>
            </a:pPr>
            <a:r>
              <a:rPr lang="en-IN" dirty="0"/>
              <a:t>No clear cut definition or guideline, although all countries have been </a:t>
            </a:r>
            <a:r>
              <a:rPr lang="en-IN" dirty="0" smtClean="0"/>
              <a:t>classified</a:t>
            </a:r>
          </a:p>
          <a:p>
            <a:pPr>
              <a:buFont typeface="Wingdings" panose="05000000000000000000" pitchFamily="2" charset="2"/>
              <a:buChar char="§"/>
            </a:pPr>
            <a:r>
              <a:rPr lang="en-IN" dirty="0"/>
              <a:t>A lack of material wealth does not necessarily mean that one is </a:t>
            </a:r>
            <a:r>
              <a:rPr lang="en-IN" dirty="0" smtClean="0"/>
              <a:t>deprived</a:t>
            </a:r>
          </a:p>
          <a:p>
            <a:pPr>
              <a:buFont typeface="Wingdings" panose="05000000000000000000" pitchFamily="2" charset="2"/>
              <a:buChar char="§"/>
            </a:pPr>
            <a:r>
              <a:rPr lang="en-IN" dirty="0"/>
              <a:t>A strong economy in a developed nation doesn’t mean much when a significant percentage of the population is struggling to survive</a:t>
            </a:r>
            <a:endParaRPr lang="en-IN" dirty="0" smtClean="0"/>
          </a:p>
          <a:p>
            <a:endParaRPr lang="en-US" dirty="0"/>
          </a:p>
        </p:txBody>
      </p:sp>
    </p:spTree>
    <p:extLst>
      <p:ext uri="{BB962C8B-B14F-4D97-AF65-F5344CB8AC3E}">
        <p14:creationId xmlns:p14="http://schemas.microsoft.com/office/powerpoint/2010/main" val="1526461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3478" y="1844842"/>
            <a:ext cx="6591985" cy="3725779"/>
          </a:xfrm>
        </p:spPr>
        <p:txBody>
          <a:bodyPr>
            <a:noAutofit/>
          </a:bodyPr>
          <a:lstStyle/>
          <a:p>
            <a:pPr>
              <a:buFont typeface="Wingdings" panose="05000000000000000000" pitchFamily="2" charset="2"/>
              <a:buChar char="§"/>
            </a:pPr>
            <a:r>
              <a:rPr lang="en-IN" sz="2000" dirty="0"/>
              <a:t>Successful development can mean many </a:t>
            </a:r>
            <a:r>
              <a:rPr lang="en-IN" sz="2000" dirty="0" smtClean="0"/>
              <a:t>things</a:t>
            </a:r>
          </a:p>
          <a:p>
            <a:pPr>
              <a:buFont typeface="Wingdings" panose="05000000000000000000" pitchFamily="2" charset="2"/>
              <a:buChar char="§"/>
            </a:pPr>
            <a:r>
              <a:rPr lang="en-IN" sz="2000" dirty="0"/>
              <a:t>Access to all basic needs such as  food, water, shelter, clothing, health and </a:t>
            </a:r>
            <a:r>
              <a:rPr lang="en-IN" sz="2000" dirty="0" smtClean="0"/>
              <a:t>education Stable </a:t>
            </a:r>
            <a:r>
              <a:rPr lang="en-IN" sz="2000" dirty="0"/>
              <a:t>political, social and economic </a:t>
            </a:r>
            <a:r>
              <a:rPr lang="en-IN" sz="2000" dirty="0" smtClean="0"/>
              <a:t>environment</a:t>
            </a:r>
            <a:r>
              <a:rPr lang="en-IN" sz="2000" dirty="0"/>
              <a:t> </a:t>
            </a:r>
            <a:endParaRPr lang="en-IN" sz="2000" dirty="0" smtClean="0"/>
          </a:p>
          <a:p>
            <a:pPr>
              <a:buFont typeface="Wingdings" panose="05000000000000000000" pitchFamily="2" charset="2"/>
              <a:buChar char="§"/>
            </a:pPr>
            <a:r>
              <a:rPr lang="en-IN" sz="2000" dirty="0" smtClean="0"/>
              <a:t>Ability </a:t>
            </a:r>
            <a:r>
              <a:rPr lang="en-IN" sz="2000" dirty="0"/>
              <a:t>to make free and informed choices</a:t>
            </a:r>
          </a:p>
          <a:p>
            <a:pPr>
              <a:buFont typeface="Wingdings" panose="05000000000000000000" pitchFamily="2" charset="2"/>
              <a:buChar char="§"/>
            </a:pPr>
            <a:r>
              <a:rPr lang="en-IN" sz="2000" dirty="0" smtClean="0"/>
              <a:t>Ability </a:t>
            </a:r>
            <a:r>
              <a:rPr lang="en-IN" sz="2000" dirty="0"/>
              <a:t>to participate in a democratic </a:t>
            </a:r>
            <a:r>
              <a:rPr lang="en-IN" sz="2000" dirty="0" smtClean="0"/>
              <a:t>environment</a:t>
            </a:r>
          </a:p>
          <a:p>
            <a:pPr>
              <a:buFont typeface="Wingdings" panose="05000000000000000000" pitchFamily="2" charset="2"/>
              <a:buChar char="§"/>
            </a:pPr>
            <a:r>
              <a:rPr lang="en-IN" sz="2000" dirty="0"/>
              <a:t>To have full potential for what the United Nations calls Human </a:t>
            </a:r>
            <a:r>
              <a:rPr lang="en-IN" sz="2000" dirty="0" smtClean="0"/>
              <a:t>development</a:t>
            </a:r>
          </a:p>
          <a:p>
            <a:pPr>
              <a:buFont typeface="Wingdings" panose="05000000000000000000" pitchFamily="2" charset="2"/>
              <a:buChar char="§"/>
            </a:pPr>
            <a:endParaRPr lang="en-IN" sz="2000" dirty="0"/>
          </a:p>
          <a:p>
            <a:endParaRPr lang="en-IN" sz="2000" dirty="0"/>
          </a:p>
          <a:p>
            <a:endParaRPr lang="en-IN" sz="2000" dirty="0" smtClean="0"/>
          </a:p>
          <a:p>
            <a:pPr marL="0" indent="0">
              <a:buNone/>
            </a:pPr>
            <a:r>
              <a:rPr lang="en-IN" sz="2000" dirty="0" smtClean="0"/>
              <a:t>            </a:t>
            </a:r>
            <a:endParaRPr lang="en-US" sz="2000" dirty="0"/>
          </a:p>
        </p:txBody>
      </p:sp>
    </p:spTree>
    <p:extLst>
      <p:ext uri="{BB962C8B-B14F-4D97-AF65-F5344CB8AC3E}">
        <p14:creationId xmlns:p14="http://schemas.microsoft.com/office/powerpoint/2010/main" val="23562190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9968" y="419572"/>
            <a:ext cx="7736306" cy="1280890"/>
          </a:xfrm>
        </p:spPr>
        <p:txBody>
          <a:bodyPr>
            <a:noAutofit/>
          </a:bodyPr>
          <a:lstStyle/>
          <a:p>
            <a:r>
              <a:rPr lang="en-US" dirty="0"/>
              <a:t>What is Human </a:t>
            </a:r>
            <a:r>
              <a:rPr lang="en-US" dirty="0" smtClean="0"/>
              <a:t> Development</a:t>
            </a:r>
            <a:r>
              <a:rPr lang="en-US" dirty="0"/>
              <a:t>?</a:t>
            </a:r>
          </a:p>
        </p:txBody>
      </p:sp>
      <p:sp>
        <p:nvSpPr>
          <p:cNvPr id="3" name="Content Placeholder 2"/>
          <p:cNvSpPr>
            <a:spLocks noGrp="1"/>
          </p:cNvSpPr>
          <p:nvPr>
            <p:ph idx="1"/>
          </p:nvPr>
        </p:nvSpPr>
        <p:spPr>
          <a:xfrm>
            <a:off x="834189" y="1844841"/>
            <a:ext cx="6591985" cy="3777622"/>
          </a:xfrm>
        </p:spPr>
        <p:txBody>
          <a:bodyPr/>
          <a:lstStyle/>
          <a:p>
            <a:r>
              <a:rPr lang="en-IN" dirty="0"/>
              <a:t>Human development is about much more than the rise or fall of national incomes. It is about creating an environment in which people can develop their full potential and lead productive, creative lives in accord with their needs and interests. People are the real wealth of nations. Development is thus about expanding the choices people have to lead lives that they value. And it is thus about much more than economic growth, which is only a means—if a very important one—of enlarging people’s choices.</a:t>
            </a:r>
            <a:endParaRPr lang="en-US" dirty="0"/>
          </a:p>
        </p:txBody>
      </p:sp>
    </p:spTree>
    <p:extLst>
      <p:ext uri="{BB962C8B-B14F-4D97-AF65-F5344CB8AC3E}">
        <p14:creationId xmlns:p14="http://schemas.microsoft.com/office/powerpoint/2010/main" val="16525996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faced by third world countries </a:t>
            </a:r>
            <a:endParaRPr lang="en-US" dirty="0"/>
          </a:p>
        </p:txBody>
      </p:sp>
      <p:sp>
        <p:nvSpPr>
          <p:cNvPr id="3" name="Content Placeholder 2"/>
          <p:cNvSpPr>
            <a:spLocks noGrp="1"/>
          </p:cNvSpPr>
          <p:nvPr>
            <p:ph idx="1"/>
          </p:nvPr>
        </p:nvSpPr>
        <p:spPr>
          <a:xfrm>
            <a:off x="907700" y="1568116"/>
            <a:ext cx="6591985" cy="3777622"/>
          </a:xfrm>
        </p:spPr>
        <p:txBody>
          <a:bodyPr>
            <a:normAutofit/>
          </a:bodyPr>
          <a:lstStyle/>
          <a:p>
            <a:pPr marL="0" indent="0">
              <a:buNone/>
            </a:pPr>
            <a:endParaRPr lang="en-IN" dirty="0"/>
          </a:p>
          <a:p>
            <a:pPr>
              <a:buFont typeface="Wingdings" panose="05000000000000000000" pitchFamily="2" charset="2"/>
              <a:buChar char="§"/>
            </a:pPr>
            <a:r>
              <a:rPr lang="en-IN" dirty="0"/>
              <a:t>Poor household amenities</a:t>
            </a:r>
            <a:r>
              <a:rPr lang="en-IN" dirty="0" smtClean="0"/>
              <a:t>.</a:t>
            </a:r>
          </a:p>
          <a:p>
            <a:pPr>
              <a:buFont typeface="Wingdings" panose="05000000000000000000" pitchFamily="2" charset="2"/>
              <a:buChar char="§"/>
            </a:pPr>
            <a:r>
              <a:rPr lang="en-IN" dirty="0"/>
              <a:t>Air, water and land pollution</a:t>
            </a:r>
            <a:r>
              <a:rPr lang="en-IN" dirty="0" smtClean="0"/>
              <a:t>.</a:t>
            </a:r>
          </a:p>
          <a:p>
            <a:pPr>
              <a:buFont typeface="Wingdings" panose="05000000000000000000" pitchFamily="2" charset="2"/>
              <a:buChar char="§"/>
            </a:pPr>
            <a:r>
              <a:rPr lang="en-US" dirty="0"/>
              <a:t>High birth rates </a:t>
            </a:r>
            <a:endParaRPr lang="en-US" dirty="0" smtClean="0"/>
          </a:p>
          <a:p>
            <a:pPr>
              <a:buFont typeface="Wingdings" panose="05000000000000000000" pitchFamily="2" charset="2"/>
              <a:buChar char="§"/>
            </a:pPr>
            <a:r>
              <a:rPr lang="en-US" dirty="0"/>
              <a:t>Lack of </a:t>
            </a:r>
            <a:r>
              <a:rPr lang="en-US" dirty="0" smtClean="0"/>
              <a:t>employment</a:t>
            </a:r>
          </a:p>
          <a:p>
            <a:pPr>
              <a:buFont typeface="Wingdings" panose="05000000000000000000" pitchFamily="2" charset="2"/>
              <a:buChar char="§"/>
            </a:pPr>
            <a:r>
              <a:rPr lang="en-US" dirty="0"/>
              <a:t>High Illiteracy </a:t>
            </a:r>
            <a:endParaRPr lang="en-US" dirty="0" smtClean="0"/>
          </a:p>
          <a:p>
            <a:pPr>
              <a:buFont typeface="Wingdings" panose="05000000000000000000" pitchFamily="2" charset="2"/>
              <a:buChar char="§"/>
            </a:pPr>
            <a:r>
              <a:rPr lang="en-IN" dirty="0"/>
              <a:t>Greater frequency of health problems</a:t>
            </a:r>
            <a:r>
              <a:rPr lang="en-IN" dirty="0" smtClean="0"/>
              <a:t>.</a:t>
            </a:r>
          </a:p>
          <a:p>
            <a:pPr>
              <a:buFont typeface="Wingdings" panose="05000000000000000000" pitchFamily="2" charset="2"/>
              <a:buChar char="§"/>
            </a:pPr>
            <a:r>
              <a:rPr lang="en-US" dirty="0"/>
              <a:t>Overpopulation</a:t>
            </a:r>
            <a:endParaRPr lang="en-IN" dirty="0" smtClean="0"/>
          </a:p>
          <a:p>
            <a:pPr marL="0" indent="0">
              <a:buNone/>
            </a:pPr>
            <a:endParaRPr lang="en-US" dirty="0"/>
          </a:p>
        </p:txBody>
      </p:sp>
    </p:spTree>
    <p:extLst>
      <p:ext uri="{BB962C8B-B14F-4D97-AF65-F5344CB8AC3E}">
        <p14:creationId xmlns:p14="http://schemas.microsoft.com/office/powerpoint/2010/main" val="37404327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59" y="864120"/>
            <a:ext cx="7543800" cy="1450757"/>
          </a:xfrm>
        </p:spPr>
        <p:txBody>
          <a:bodyPr/>
          <a:lstStyle/>
          <a:p>
            <a:r>
              <a:rPr lang="en-IN" dirty="0"/>
              <a:t>Poor household amenities.</a:t>
            </a:r>
            <a:br>
              <a:rPr lang="en-IN" dirty="0"/>
            </a:b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IN" dirty="0"/>
              <a:t>The lack of basic services like a clean water supply, rubbish collection and sewerage disposal mean that the risks of disease are very high</a:t>
            </a:r>
            <a:r>
              <a:rPr lang="en-IN" dirty="0" smtClean="0"/>
              <a:t>.</a:t>
            </a:r>
          </a:p>
          <a:p>
            <a:pPr>
              <a:buFont typeface="Wingdings" panose="05000000000000000000" pitchFamily="2" charset="2"/>
              <a:buChar char="§"/>
            </a:pPr>
            <a:r>
              <a:rPr lang="en-IN" dirty="0"/>
              <a:t>Poor hospital facilities especially in far-flung </a:t>
            </a:r>
            <a:r>
              <a:rPr lang="en-IN" dirty="0" smtClean="0"/>
              <a:t>places</a:t>
            </a:r>
          </a:p>
          <a:p>
            <a:pPr>
              <a:buFont typeface="Wingdings" panose="05000000000000000000" pitchFamily="2" charset="2"/>
              <a:buChar char="§"/>
            </a:pPr>
            <a:r>
              <a:rPr lang="en-IN" dirty="0" smtClean="0"/>
              <a:t>No </a:t>
            </a:r>
            <a:r>
              <a:rPr lang="en-IN" dirty="0"/>
              <a:t>access to support, information and services</a:t>
            </a:r>
            <a:r>
              <a:rPr lang="en-IN" dirty="0" smtClean="0"/>
              <a:t>.</a:t>
            </a:r>
          </a:p>
          <a:p>
            <a:pPr>
              <a:buFont typeface="Wingdings" panose="05000000000000000000" pitchFamily="2" charset="2"/>
              <a:buChar char="§"/>
            </a:pPr>
            <a:r>
              <a:rPr lang="en-IN" dirty="0"/>
              <a:t>most of these countries have serious problems with Food and Water </a:t>
            </a:r>
            <a:r>
              <a:rPr lang="en-IN" dirty="0" smtClean="0"/>
              <a:t>Security.</a:t>
            </a:r>
          </a:p>
          <a:p>
            <a:pPr>
              <a:buFont typeface="Wingdings" panose="05000000000000000000" pitchFamily="2" charset="2"/>
              <a:buChar char="§"/>
            </a:pPr>
            <a:endParaRPr lang="en-IN" dirty="0" smtClean="0"/>
          </a:p>
          <a:p>
            <a:endParaRPr lang="en-US" dirty="0"/>
          </a:p>
        </p:txBody>
      </p:sp>
    </p:spTree>
    <p:extLst>
      <p:ext uri="{BB962C8B-B14F-4D97-AF65-F5344CB8AC3E}">
        <p14:creationId xmlns:p14="http://schemas.microsoft.com/office/powerpoint/2010/main" val="41477767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59" y="888183"/>
            <a:ext cx="7543800" cy="1450757"/>
          </a:xfrm>
        </p:spPr>
        <p:txBody>
          <a:bodyPr>
            <a:normAutofit/>
          </a:bodyPr>
          <a:lstStyle/>
          <a:p>
            <a:r>
              <a:rPr lang="en-IN" dirty="0"/>
              <a:t>Air, water and land </a:t>
            </a:r>
            <a:r>
              <a:rPr lang="en-IN" dirty="0" smtClean="0"/>
              <a:t>pollution</a:t>
            </a:r>
            <a:r>
              <a:rPr lang="en-IN" dirty="0"/>
              <a:t/>
            </a:r>
            <a:br>
              <a:rPr lang="en-IN" dirty="0"/>
            </a:b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IN" dirty="0"/>
              <a:t>Pollution of air, land and water is a major problem in most developing world cities. </a:t>
            </a:r>
            <a:endParaRPr lang="en-IN" dirty="0" smtClean="0"/>
          </a:p>
          <a:p>
            <a:pPr>
              <a:buFont typeface="Wingdings" panose="05000000000000000000" pitchFamily="2" charset="2"/>
              <a:buChar char="§"/>
            </a:pPr>
            <a:r>
              <a:rPr lang="en-IN" dirty="0"/>
              <a:t>The drive to industrialisation brings with it inevitable problems, especially as legislation to protect the environment is often non-existent or rarely enforced. </a:t>
            </a:r>
            <a:endParaRPr lang="en-IN" dirty="0" smtClean="0"/>
          </a:p>
          <a:p>
            <a:pPr>
              <a:buFont typeface="Wingdings" panose="05000000000000000000" pitchFamily="2" charset="2"/>
              <a:buChar char="§"/>
            </a:pPr>
            <a:r>
              <a:rPr lang="en-IN" dirty="0"/>
              <a:t>Furthermore, the hidden economy can add to the levels of pollution as small, unlicensed industries are set up in peoples homes or on rooftops. </a:t>
            </a:r>
            <a:endParaRPr lang="en-IN" dirty="0" smtClean="0"/>
          </a:p>
          <a:p>
            <a:pPr>
              <a:buFont typeface="Wingdings" panose="05000000000000000000" pitchFamily="2" charset="2"/>
              <a:buChar char="§"/>
            </a:pPr>
            <a:r>
              <a:rPr lang="en-IN" dirty="0"/>
              <a:t>These industries release their pollutants into the air, land and water.</a:t>
            </a:r>
            <a:endParaRPr lang="en-US" dirty="0"/>
          </a:p>
        </p:txBody>
      </p:sp>
    </p:spTree>
    <p:extLst>
      <p:ext uri="{BB962C8B-B14F-4D97-AF65-F5344CB8AC3E}">
        <p14:creationId xmlns:p14="http://schemas.microsoft.com/office/powerpoint/2010/main" val="280995678"/>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1156</TotalTime>
  <Words>697</Words>
  <Application>Microsoft Office PowerPoint</Application>
  <PresentationFormat>On-screen Show (4:3)</PresentationFormat>
  <Paragraphs>77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Retrospect</vt:lpstr>
      <vt:lpstr>Problems of third world countries </vt:lpstr>
      <vt:lpstr>Introduction</vt:lpstr>
      <vt:lpstr>PowerPoint Presentation</vt:lpstr>
      <vt:lpstr>PowerPoint Presentation</vt:lpstr>
      <vt:lpstr>PowerPoint Presentation</vt:lpstr>
      <vt:lpstr>What is Human  Development?</vt:lpstr>
      <vt:lpstr>Problems faced by third world countries </vt:lpstr>
      <vt:lpstr>Poor household amenities. </vt:lpstr>
      <vt:lpstr>Air, water and land pollution </vt:lpstr>
      <vt:lpstr>High birth rates </vt:lpstr>
      <vt:lpstr>Lack of employment</vt:lpstr>
      <vt:lpstr>High Illiteracy </vt:lpstr>
      <vt:lpstr>Overpopulation</vt:lpstr>
      <vt:lpstr>Greater frequency of health problems</vt:lpstr>
      <vt:lpstr>Solutions</vt:lpstr>
      <vt:lpstr>Conclusion </vt:lpstr>
      <vt:lpstr>Thank you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dc:creator>
  <cp:lastModifiedBy>hp</cp:lastModifiedBy>
  <cp:revision>23</cp:revision>
  <dcterms:created xsi:type="dcterms:W3CDTF">2018-08-26T10:18:14Z</dcterms:created>
  <dcterms:modified xsi:type="dcterms:W3CDTF">2020-04-07T09:01:35Z</dcterms:modified>
</cp:coreProperties>
</file>