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2192000" cy="685800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798" y="-96"/>
      </p:cViewPr>
      <p:guideLst>
        <p:guide orient="horz" pos="2160"/>
        <p:guide pos="384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27" name="PlaceHolder 2"/>
          <p:cNvSpPr>
            <a:spLocks noGrp="1"/>
          </p:cNvSpPr>
          <p:nvPr>
            <p:ph type="body"/>
          </p:nvPr>
        </p:nvSpPr>
        <p:spPr>
          <a:xfrm>
            <a:off x="609480" y="1604520"/>
            <a:ext cx="10972440" cy="189684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28" name="PlaceHolder 3"/>
          <p:cNvSpPr>
            <a:spLocks noGrp="1"/>
          </p:cNvSpPr>
          <p:nvPr>
            <p:ph type="body"/>
          </p:nvPr>
        </p:nvSpPr>
        <p:spPr>
          <a:xfrm>
            <a:off x="609480" y="3682080"/>
            <a:ext cx="10972440" cy="189684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30" name="PlaceHolder 2"/>
          <p:cNvSpPr>
            <a:spLocks noGrp="1"/>
          </p:cNvSpPr>
          <p:nvPr>
            <p:ph type="body"/>
          </p:nvPr>
        </p:nvSpPr>
        <p:spPr>
          <a:xfrm>
            <a:off x="609480" y="1604520"/>
            <a:ext cx="5354280" cy="189684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31" name="PlaceHolder 3"/>
          <p:cNvSpPr>
            <a:spLocks noGrp="1"/>
          </p:cNvSpPr>
          <p:nvPr>
            <p:ph type="body"/>
          </p:nvPr>
        </p:nvSpPr>
        <p:spPr>
          <a:xfrm>
            <a:off x="6231960" y="1604520"/>
            <a:ext cx="5354280" cy="189684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32" name="PlaceHolder 4"/>
          <p:cNvSpPr>
            <a:spLocks noGrp="1"/>
          </p:cNvSpPr>
          <p:nvPr>
            <p:ph type="body"/>
          </p:nvPr>
        </p:nvSpPr>
        <p:spPr>
          <a:xfrm>
            <a:off x="6231960" y="3682080"/>
            <a:ext cx="5354280" cy="189684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33" name="PlaceHolder 5"/>
          <p:cNvSpPr>
            <a:spLocks noGrp="1"/>
          </p:cNvSpPr>
          <p:nvPr>
            <p:ph type="body"/>
          </p:nvPr>
        </p:nvSpPr>
        <p:spPr>
          <a:xfrm>
            <a:off x="609480" y="3682080"/>
            <a:ext cx="5354280" cy="189684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35" name="PlaceHolder 2"/>
          <p:cNvSpPr>
            <a:spLocks noGrp="1"/>
          </p:cNvSpPr>
          <p:nvPr>
            <p:ph type="body"/>
          </p:nvPr>
        </p:nvSpPr>
        <p:spPr>
          <a:xfrm>
            <a:off x="609480" y="1604520"/>
            <a:ext cx="10972440" cy="39772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36" name="PlaceHolder 3"/>
          <p:cNvSpPr>
            <a:spLocks noGrp="1"/>
          </p:cNvSpPr>
          <p:nvPr>
            <p:ph type="body"/>
          </p:nvPr>
        </p:nvSpPr>
        <p:spPr>
          <a:xfrm>
            <a:off x="609480" y="1604520"/>
            <a:ext cx="10972440" cy="39772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pic>
        <p:nvPicPr>
          <p:cNvPr id="37" name="Picture 36"/>
          <p:cNvPicPr/>
          <p:nvPr/>
        </p:nvPicPr>
        <p:blipFill>
          <a:blip r:embed="rId2"/>
          <a:stretch/>
        </p:blipFill>
        <p:spPr>
          <a:xfrm>
            <a:off x="3602880" y="1604520"/>
            <a:ext cx="4984920" cy="3977280"/>
          </a:xfrm>
          <a:prstGeom prst="rect">
            <a:avLst/>
          </a:prstGeom>
          <a:ln>
            <a:noFill/>
          </a:ln>
        </p:spPr>
      </p:pic>
      <p:pic>
        <p:nvPicPr>
          <p:cNvPr id="38" name="Picture 37"/>
          <p:cNvPicPr/>
          <p:nvPr/>
        </p:nvPicPr>
        <p:blipFill>
          <a:blip r:embed="rId2"/>
          <a:stretch/>
        </p:blipFill>
        <p:spPr>
          <a:xfrm>
            <a:off x="3602880" y="1604520"/>
            <a:ext cx="498492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45"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IN"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47" name="PlaceHolder 2"/>
          <p:cNvSpPr>
            <a:spLocks noGrp="1"/>
          </p:cNvSpPr>
          <p:nvPr>
            <p:ph type="body"/>
          </p:nvPr>
        </p:nvSpPr>
        <p:spPr>
          <a:xfrm>
            <a:off x="609480" y="1604520"/>
            <a:ext cx="10972440" cy="39772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49" name="PlaceHolder 2"/>
          <p:cNvSpPr>
            <a:spLocks noGrp="1"/>
          </p:cNvSpPr>
          <p:nvPr>
            <p:ph type="body"/>
          </p:nvPr>
        </p:nvSpPr>
        <p:spPr>
          <a:xfrm>
            <a:off x="609480" y="1604520"/>
            <a:ext cx="5354280" cy="39772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50" name="PlaceHolder 3"/>
          <p:cNvSpPr>
            <a:spLocks noGrp="1"/>
          </p:cNvSpPr>
          <p:nvPr>
            <p:ph type="body"/>
          </p:nvPr>
        </p:nvSpPr>
        <p:spPr>
          <a:xfrm>
            <a:off x="6231960" y="1604520"/>
            <a:ext cx="5354280" cy="39772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IN"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54" name="PlaceHolder 2"/>
          <p:cNvSpPr>
            <a:spLocks noGrp="1"/>
          </p:cNvSpPr>
          <p:nvPr>
            <p:ph type="body"/>
          </p:nvPr>
        </p:nvSpPr>
        <p:spPr>
          <a:xfrm>
            <a:off x="609480" y="1604520"/>
            <a:ext cx="5354280" cy="189684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55" name="PlaceHolder 3"/>
          <p:cNvSpPr>
            <a:spLocks noGrp="1"/>
          </p:cNvSpPr>
          <p:nvPr>
            <p:ph type="body"/>
          </p:nvPr>
        </p:nvSpPr>
        <p:spPr>
          <a:xfrm>
            <a:off x="609480" y="3682080"/>
            <a:ext cx="5354280" cy="189684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56" name="PlaceHolder 4"/>
          <p:cNvSpPr>
            <a:spLocks noGrp="1"/>
          </p:cNvSpPr>
          <p:nvPr>
            <p:ph type="body"/>
          </p:nvPr>
        </p:nvSpPr>
        <p:spPr>
          <a:xfrm>
            <a:off x="6231960" y="1604520"/>
            <a:ext cx="5354280" cy="39772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6"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IN"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58" name="PlaceHolder 2"/>
          <p:cNvSpPr>
            <a:spLocks noGrp="1"/>
          </p:cNvSpPr>
          <p:nvPr>
            <p:ph type="body"/>
          </p:nvPr>
        </p:nvSpPr>
        <p:spPr>
          <a:xfrm>
            <a:off x="609480" y="1604520"/>
            <a:ext cx="5354280" cy="39772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59" name="PlaceHolder 3"/>
          <p:cNvSpPr>
            <a:spLocks noGrp="1"/>
          </p:cNvSpPr>
          <p:nvPr>
            <p:ph type="body"/>
          </p:nvPr>
        </p:nvSpPr>
        <p:spPr>
          <a:xfrm>
            <a:off x="6231960" y="1604520"/>
            <a:ext cx="5354280" cy="189684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60" name="PlaceHolder 4"/>
          <p:cNvSpPr>
            <a:spLocks noGrp="1"/>
          </p:cNvSpPr>
          <p:nvPr>
            <p:ph type="body"/>
          </p:nvPr>
        </p:nvSpPr>
        <p:spPr>
          <a:xfrm>
            <a:off x="6231960" y="3682080"/>
            <a:ext cx="5354280" cy="189684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62" name="PlaceHolder 2"/>
          <p:cNvSpPr>
            <a:spLocks noGrp="1"/>
          </p:cNvSpPr>
          <p:nvPr>
            <p:ph type="body"/>
          </p:nvPr>
        </p:nvSpPr>
        <p:spPr>
          <a:xfrm>
            <a:off x="609480" y="1604520"/>
            <a:ext cx="5354280" cy="189684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63" name="PlaceHolder 3"/>
          <p:cNvSpPr>
            <a:spLocks noGrp="1"/>
          </p:cNvSpPr>
          <p:nvPr>
            <p:ph type="body"/>
          </p:nvPr>
        </p:nvSpPr>
        <p:spPr>
          <a:xfrm>
            <a:off x="6231960" y="1604520"/>
            <a:ext cx="5354280" cy="189684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64" name="PlaceHolder 4"/>
          <p:cNvSpPr>
            <a:spLocks noGrp="1"/>
          </p:cNvSpPr>
          <p:nvPr>
            <p:ph type="body"/>
          </p:nvPr>
        </p:nvSpPr>
        <p:spPr>
          <a:xfrm>
            <a:off x="609480" y="3682080"/>
            <a:ext cx="10972440" cy="189684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66" name="PlaceHolder 2"/>
          <p:cNvSpPr>
            <a:spLocks noGrp="1"/>
          </p:cNvSpPr>
          <p:nvPr>
            <p:ph type="body"/>
          </p:nvPr>
        </p:nvSpPr>
        <p:spPr>
          <a:xfrm>
            <a:off x="609480" y="1604520"/>
            <a:ext cx="10972440" cy="189684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67" name="PlaceHolder 3"/>
          <p:cNvSpPr>
            <a:spLocks noGrp="1"/>
          </p:cNvSpPr>
          <p:nvPr>
            <p:ph type="body"/>
          </p:nvPr>
        </p:nvSpPr>
        <p:spPr>
          <a:xfrm>
            <a:off x="609480" y="3682080"/>
            <a:ext cx="10972440" cy="189684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69" name="PlaceHolder 2"/>
          <p:cNvSpPr>
            <a:spLocks noGrp="1"/>
          </p:cNvSpPr>
          <p:nvPr>
            <p:ph type="body"/>
          </p:nvPr>
        </p:nvSpPr>
        <p:spPr>
          <a:xfrm>
            <a:off x="609480" y="1604520"/>
            <a:ext cx="5354280" cy="189684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70" name="PlaceHolder 3"/>
          <p:cNvSpPr>
            <a:spLocks noGrp="1"/>
          </p:cNvSpPr>
          <p:nvPr>
            <p:ph type="body"/>
          </p:nvPr>
        </p:nvSpPr>
        <p:spPr>
          <a:xfrm>
            <a:off x="6231960" y="1604520"/>
            <a:ext cx="5354280" cy="189684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71" name="PlaceHolder 4"/>
          <p:cNvSpPr>
            <a:spLocks noGrp="1"/>
          </p:cNvSpPr>
          <p:nvPr>
            <p:ph type="body"/>
          </p:nvPr>
        </p:nvSpPr>
        <p:spPr>
          <a:xfrm>
            <a:off x="6231960" y="3682080"/>
            <a:ext cx="5354280" cy="189684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72" name="PlaceHolder 5"/>
          <p:cNvSpPr>
            <a:spLocks noGrp="1"/>
          </p:cNvSpPr>
          <p:nvPr>
            <p:ph type="body"/>
          </p:nvPr>
        </p:nvSpPr>
        <p:spPr>
          <a:xfrm>
            <a:off x="609480" y="3682080"/>
            <a:ext cx="5354280" cy="189684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74" name="PlaceHolder 2"/>
          <p:cNvSpPr>
            <a:spLocks noGrp="1"/>
          </p:cNvSpPr>
          <p:nvPr>
            <p:ph type="body"/>
          </p:nvPr>
        </p:nvSpPr>
        <p:spPr>
          <a:xfrm>
            <a:off x="609480" y="1604520"/>
            <a:ext cx="10972440" cy="39772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75" name="PlaceHolder 3"/>
          <p:cNvSpPr>
            <a:spLocks noGrp="1"/>
          </p:cNvSpPr>
          <p:nvPr>
            <p:ph type="body"/>
          </p:nvPr>
        </p:nvSpPr>
        <p:spPr>
          <a:xfrm>
            <a:off x="609480" y="1604520"/>
            <a:ext cx="10972440" cy="39772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pic>
        <p:nvPicPr>
          <p:cNvPr id="76" name="Picture 75"/>
          <p:cNvPicPr/>
          <p:nvPr/>
        </p:nvPicPr>
        <p:blipFill>
          <a:blip r:embed="rId2"/>
          <a:stretch/>
        </p:blipFill>
        <p:spPr>
          <a:xfrm>
            <a:off x="3602880" y="1604520"/>
            <a:ext cx="4984920" cy="3977280"/>
          </a:xfrm>
          <a:prstGeom prst="rect">
            <a:avLst/>
          </a:prstGeom>
          <a:ln>
            <a:noFill/>
          </a:ln>
        </p:spPr>
      </p:pic>
      <p:pic>
        <p:nvPicPr>
          <p:cNvPr id="77" name="Picture 76"/>
          <p:cNvPicPr/>
          <p:nvPr/>
        </p:nvPicPr>
        <p:blipFill>
          <a:blip r:embed="rId2"/>
          <a:stretch/>
        </p:blipFill>
        <p:spPr>
          <a:xfrm>
            <a:off x="3602880" y="1604520"/>
            <a:ext cx="4984920" cy="3977280"/>
          </a:xfrm>
          <a:prstGeom prst="rect">
            <a:avLst/>
          </a:prstGeom>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8" name="PlaceHolder 2"/>
          <p:cNvSpPr>
            <a:spLocks noGrp="1"/>
          </p:cNvSpPr>
          <p:nvPr>
            <p:ph type="body"/>
          </p:nvPr>
        </p:nvSpPr>
        <p:spPr>
          <a:xfrm>
            <a:off x="609480" y="1604520"/>
            <a:ext cx="10972440" cy="39772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0" name="PlaceHolder 2"/>
          <p:cNvSpPr>
            <a:spLocks noGrp="1"/>
          </p:cNvSpPr>
          <p:nvPr>
            <p:ph type="body"/>
          </p:nvPr>
        </p:nvSpPr>
        <p:spPr>
          <a:xfrm>
            <a:off x="609480" y="1604520"/>
            <a:ext cx="5354280" cy="39772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11" name="PlaceHolder 3"/>
          <p:cNvSpPr>
            <a:spLocks noGrp="1"/>
          </p:cNvSpPr>
          <p:nvPr>
            <p:ph type="body"/>
          </p:nvPr>
        </p:nvSpPr>
        <p:spPr>
          <a:xfrm>
            <a:off x="6231960" y="1604520"/>
            <a:ext cx="5354280" cy="39772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IN"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5" name="PlaceHolder 2"/>
          <p:cNvSpPr>
            <a:spLocks noGrp="1"/>
          </p:cNvSpPr>
          <p:nvPr>
            <p:ph type="body"/>
          </p:nvPr>
        </p:nvSpPr>
        <p:spPr>
          <a:xfrm>
            <a:off x="609480" y="1604520"/>
            <a:ext cx="5354280" cy="189684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16" name="PlaceHolder 3"/>
          <p:cNvSpPr>
            <a:spLocks noGrp="1"/>
          </p:cNvSpPr>
          <p:nvPr>
            <p:ph type="body"/>
          </p:nvPr>
        </p:nvSpPr>
        <p:spPr>
          <a:xfrm>
            <a:off x="609480" y="3682080"/>
            <a:ext cx="5354280" cy="189684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17" name="PlaceHolder 4"/>
          <p:cNvSpPr>
            <a:spLocks noGrp="1"/>
          </p:cNvSpPr>
          <p:nvPr>
            <p:ph type="body"/>
          </p:nvPr>
        </p:nvSpPr>
        <p:spPr>
          <a:xfrm>
            <a:off x="6231960" y="1604520"/>
            <a:ext cx="5354280" cy="39772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9" name="PlaceHolder 2"/>
          <p:cNvSpPr>
            <a:spLocks noGrp="1"/>
          </p:cNvSpPr>
          <p:nvPr>
            <p:ph type="body"/>
          </p:nvPr>
        </p:nvSpPr>
        <p:spPr>
          <a:xfrm>
            <a:off x="609480" y="1604520"/>
            <a:ext cx="5354280" cy="39772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20" name="PlaceHolder 3"/>
          <p:cNvSpPr>
            <a:spLocks noGrp="1"/>
          </p:cNvSpPr>
          <p:nvPr>
            <p:ph type="body"/>
          </p:nvPr>
        </p:nvSpPr>
        <p:spPr>
          <a:xfrm>
            <a:off x="6231960" y="1604520"/>
            <a:ext cx="5354280" cy="189684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21" name="PlaceHolder 4"/>
          <p:cNvSpPr>
            <a:spLocks noGrp="1"/>
          </p:cNvSpPr>
          <p:nvPr>
            <p:ph type="body"/>
          </p:nvPr>
        </p:nvSpPr>
        <p:spPr>
          <a:xfrm>
            <a:off x="6231960" y="3682080"/>
            <a:ext cx="5354280" cy="189684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23" name="PlaceHolder 2"/>
          <p:cNvSpPr>
            <a:spLocks noGrp="1"/>
          </p:cNvSpPr>
          <p:nvPr>
            <p:ph type="body"/>
          </p:nvPr>
        </p:nvSpPr>
        <p:spPr>
          <a:xfrm>
            <a:off x="609480" y="1604520"/>
            <a:ext cx="5354280" cy="189684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24" name="PlaceHolder 3"/>
          <p:cNvSpPr>
            <a:spLocks noGrp="1"/>
          </p:cNvSpPr>
          <p:nvPr>
            <p:ph type="body"/>
          </p:nvPr>
        </p:nvSpPr>
        <p:spPr>
          <a:xfrm>
            <a:off x="6231960" y="1604520"/>
            <a:ext cx="5354280" cy="189684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25" name="PlaceHolder 4"/>
          <p:cNvSpPr>
            <a:spLocks noGrp="1"/>
          </p:cNvSpPr>
          <p:nvPr>
            <p:ph type="body"/>
          </p:nvPr>
        </p:nvSpPr>
        <p:spPr>
          <a:xfrm>
            <a:off x="609480" y="3682080"/>
            <a:ext cx="10972440" cy="189684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p:spPr>
        <p:txBody>
          <a:bodyPr anchor="b"/>
          <a:lstStyle/>
          <a:p>
            <a:pPr algn="ctr">
              <a:lnSpc>
                <a:spcPct val="100000"/>
              </a:lnSpc>
            </a:pPr>
            <a:r>
              <a:rPr lang="en-US" sz="6000" b="0" strike="noStrike" spc="-1">
                <a:solidFill>
                  <a:srgbClr val="000000"/>
                </a:solidFill>
                <a:uFill>
                  <a:solidFill>
                    <a:srgbClr val="FFFFFF"/>
                  </a:solidFill>
                </a:uFill>
                <a:latin typeface="Calibri Light"/>
              </a:rPr>
              <a:t>Click to edit Master title style</a:t>
            </a:r>
            <a:endParaRPr lang="en-US" sz="1800" b="0" strike="noStrike" spc="-1">
              <a:solidFill>
                <a:srgbClr val="000000"/>
              </a:solidFill>
              <a:uFill>
                <a:solidFill>
                  <a:srgbClr val="FFFFFF"/>
                </a:solidFill>
              </a:uFill>
              <a:latin typeface="Calibri"/>
            </a:endParaRPr>
          </a:p>
        </p:txBody>
      </p:sp>
      <p:sp>
        <p:nvSpPr>
          <p:cNvPr id="6" name="PlaceHolder 2"/>
          <p:cNvSpPr>
            <a:spLocks noGrp="1"/>
          </p:cNvSpPr>
          <p:nvPr>
            <p:ph type="dt"/>
          </p:nvPr>
        </p:nvSpPr>
        <p:spPr>
          <a:xfrm>
            <a:off x="838080" y="6356520"/>
            <a:ext cx="2742840" cy="364680"/>
          </a:xfrm>
          <a:prstGeom prst="rect">
            <a:avLst/>
          </a:prstGeom>
        </p:spPr>
        <p:txBody>
          <a:bodyPr anchor="ctr"/>
          <a:lstStyle/>
          <a:p>
            <a:pPr>
              <a:lnSpc>
                <a:spcPct val="100000"/>
              </a:lnSpc>
            </a:pPr>
            <a:r>
              <a:rPr lang="en-IN" sz="1200" b="0" strike="noStrike" spc="-1">
                <a:solidFill>
                  <a:srgbClr val="8B8B8B"/>
                </a:solidFill>
                <a:uFill>
                  <a:solidFill>
                    <a:srgbClr val="FFFFFF"/>
                  </a:solidFill>
                </a:uFill>
                <a:latin typeface="Calibri"/>
              </a:rPr>
              <a:t>09/08/16</a:t>
            </a:r>
            <a:endParaRPr lang="en-IN" sz="1400" b="0" strike="noStrike" spc="-1">
              <a:solidFill>
                <a:srgbClr val="000000"/>
              </a:solidFill>
              <a:uFill>
                <a:solidFill>
                  <a:srgbClr val="FFFFFF"/>
                </a:solidFill>
              </a:uFill>
              <a:latin typeface="Times New Roman"/>
            </a:endParaRPr>
          </a:p>
        </p:txBody>
      </p:sp>
      <p:sp>
        <p:nvSpPr>
          <p:cNvPr id="2" name="PlaceHolder 3"/>
          <p:cNvSpPr>
            <a:spLocks noGrp="1"/>
          </p:cNvSpPr>
          <p:nvPr>
            <p:ph type="ftr"/>
          </p:nvPr>
        </p:nvSpPr>
        <p:spPr>
          <a:xfrm>
            <a:off x="4038480" y="6356520"/>
            <a:ext cx="4114440" cy="364680"/>
          </a:xfrm>
          <a:prstGeom prst="rect">
            <a:avLst/>
          </a:prstGeom>
        </p:spPr>
        <p:txBody>
          <a:bodyPr anchor="ctr"/>
          <a:lstStyle/>
          <a:p>
            <a:endParaRPr lang="en-IN" sz="2400" b="0" strike="noStrike" spc="-1">
              <a:solidFill>
                <a:srgbClr val="000000"/>
              </a:solidFill>
              <a:uFill>
                <a:solidFill>
                  <a:srgbClr val="FFFFFF"/>
                </a:solidFill>
              </a:uFill>
              <a:latin typeface="Times New Roman"/>
            </a:endParaRPr>
          </a:p>
        </p:txBody>
      </p:sp>
      <p:sp>
        <p:nvSpPr>
          <p:cNvPr id="3" name="PlaceHolder 4"/>
          <p:cNvSpPr>
            <a:spLocks noGrp="1"/>
          </p:cNvSpPr>
          <p:nvPr>
            <p:ph type="sldNum"/>
          </p:nvPr>
        </p:nvSpPr>
        <p:spPr>
          <a:xfrm>
            <a:off x="8610480" y="6356520"/>
            <a:ext cx="2742840" cy="364680"/>
          </a:xfrm>
          <a:prstGeom prst="rect">
            <a:avLst/>
          </a:prstGeom>
        </p:spPr>
        <p:txBody>
          <a:bodyPr anchor="ctr"/>
          <a:lstStyle/>
          <a:p>
            <a:pPr algn="r">
              <a:lnSpc>
                <a:spcPct val="100000"/>
              </a:lnSpc>
            </a:pPr>
            <a:fld id="{07CC823B-C6C5-4C4B-99AB-D48033513B28}" type="slidenum">
              <a:rPr lang="en-IN" sz="1200" b="0" strike="noStrike" spc="-1">
                <a:solidFill>
                  <a:srgbClr val="8B8B8B"/>
                </a:solidFill>
                <a:uFill>
                  <a:solidFill>
                    <a:srgbClr val="FFFFFF"/>
                  </a:solidFill>
                </a:uFill>
                <a:latin typeface="Calibri"/>
              </a:rPr>
              <a:pPr algn="r">
                <a:lnSpc>
                  <a:spcPct val="100000"/>
                </a:lnSpc>
              </a:pPr>
              <a:t>‹#›</a:t>
            </a:fld>
            <a:endParaRPr lang="en-IN" sz="1400" b="0" strike="noStrike" spc="-1">
              <a:solidFill>
                <a:srgbClr val="000000"/>
              </a:solidFill>
              <a:uFill>
                <a:solidFill>
                  <a:srgbClr val="FFFFFF"/>
                </a:solidFill>
              </a:uFill>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tIns="0" rIns="0" bIns="0"/>
          <a:lstStyle/>
          <a:p>
            <a:pPr marL="432000" indent="-324000">
              <a:buClr>
                <a:srgbClr val="000000"/>
              </a:buClr>
              <a:buSzPct val="45000"/>
              <a:buFont typeface="Wingdings" charset="2"/>
              <a:buChar char=""/>
            </a:pPr>
            <a:r>
              <a:rPr lang="en-US" sz="2800" b="0" strike="noStrike" spc="-1">
                <a:solidFill>
                  <a:srgbClr val="000000"/>
                </a:solidFill>
                <a:uFill>
                  <a:solidFill>
                    <a:srgbClr val="FFFFFF"/>
                  </a:solidFill>
                </a:uFill>
                <a:latin typeface="Calibri"/>
              </a:rPr>
              <a:t>Click to edit the outline text format</a:t>
            </a:r>
          </a:p>
          <a:p>
            <a:pPr marL="864000" lvl="1" indent="-324000">
              <a:buClr>
                <a:srgbClr val="000000"/>
              </a:buClr>
              <a:buSzPct val="75000"/>
              <a:buFont typeface="Symbol" charset="2"/>
              <a:buChar char=""/>
            </a:pPr>
            <a:r>
              <a:rPr lang="en-US" sz="2000" b="0" strike="noStrike" spc="-1">
                <a:solidFill>
                  <a:srgbClr val="000000"/>
                </a:solidFill>
                <a:uFill>
                  <a:solidFill>
                    <a:srgbClr val="FFFFFF"/>
                  </a:solidFill>
                </a:uFill>
                <a:latin typeface="Calibri"/>
              </a:rPr>
              <a:t>Second Outline Level</a:t>
            </a:r>
          </a:p>
          <a:p>
            <a:pPr marL="1296000" lvl="2" indent="-288000">
              <a:buClr>
                <a:srgbClr val="000000"/>
              </a:buClr>
              <a:buSzPct val="45000"/>
              <a:buFont typeface="Wingdings" charset="2"/>
              <a:buChar char=""/>
            </a:pPr>
            <a:r>
              <a:rPr lang="en-US" sz="1800" b="0" strike="noStrike" spc="-1">
                <a:solidFill>
                  <a:srgbClr val="000000"/>
                </a:solidFill>
                <a:uFill>
                  <a:solidFill>
                    <a:srgbClr val="FFFFFF"/>
                  </a:solidFill>
                </a:uFill>
                <a:latin typeface="Calibri"/>
              </a:rPr>
              <a:t>Third Outline Level</a:t>
            </a:r>
          </a:p>
          <a:p>
            <a:pPr marL="1728000" lvl="3" indent="-216000">
              <a:buClr>
                <a:srgbClr val="000000"/>
              </a:buClr>
              <a:buSzPct val="75000"/>
              <a:buFont typeface="Symbol" charset="2"/>
              <a:buChar char=""/>
            </a:pPr>
            <a:r>
              <a:rPr lang="en-US" sz="1800" b="0" strike="noStrike" spc="-1">
                <a:solidFill>
                  <a:srgbClr val="000000"/>
                </a:solidFill>
                <a:uFill>
                  <a:solidFill>
                    <a:srgbClr val="FFFFFF"/>
                  </a:solidFill>
                </a:uFill>
                <a:latin typeface="Calibri"/>
              </a:rPr>
              <a:t>Fourth Outline Level</a:t>
            </a:r>
          </a:p>
          <a:p>
            <a:pPr marL="2160000" lvl="4" indent="-216000">
              <a:buClr>
                <a:srgbClr val="000000"/>
              </a:buClr>
              <a:buSzPct val="45000"/>
              <a:buFont typeface="Wingdings" charset="2"/>
              <a:buChar char=""/>
            </a:pPr>
            <a:r>
              <a:rPr lang="en-US" sz="2000" b="0" strike="noStrike" spc="-1">
                <a:solidFill>
                  <a:srgbClr val="000000"/>
                </a:solidFill>
                <a:uFill>
                  <a:solidFill>
                    <a:srgbClr val="FFFFFF"/>
                  </a:solidFill>
                </a:uFill>
                <a:latin typeface="Calibri"/>
              </a:rPr>
              <a:t>Fifth Outline Level</a:t>
            </a:r>
          </a:p>
          <a:p>
            <a:pPr marL="2592000" lvl="5" indent="-216000">
              <a:buClr>
                <a:srgbClr val="000000"/>
              </a:buClr>
              <a:buSzPct val="45000"/>
              <a:buFont typeface="Wingdings" charset="2"/>
              <a:buChar char=""/>
            </a:pPr>
            <a:r>
              <a:rPr lang="en-US" sz="2000" b="0" strike="noStrike" spc="-1">
                <a:solidFill>
                  <a:srgbClr val="000000"/>
                </a:solidFill>
                <a:uFill>
                  <a:solidFill>
                    <a:srgbClr val="FFFFFF"/>
                  </a:solidFill>
                </a:uFill>
                <a:latin typeface="Calibri"/>
              </a:rPr>
              <a:t>Sixth Outline Level</a:t>
            </a:r>
          </a:p>
          <a:p>
            <a:pPr marL="3024000" lvl="6" indent="-216000">
              <a:buClr>
                <a:srgbClr val="000000"/>
              </a:buClr>
              <a:buSzPct val="45000"/>
              <a:buFont typeface="Wingdings" charset="2"/>
              <a:buChar char=""/>
            </a:pPr>
            <a:r>
              <a:rPr lang="en-US" sz="2000" b="0" strike="noStrike" spc="-1">
                <a:solidFill>
                  <a:srgbClr val="000000"/>
                </a:solidFill>
                <a:uFill>
                  <a:solidFill>
                    <a:srgbClr val="FFFFFF"/>
                  </a:solidFill>
                </a:u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 name="PlaceHolder 1"/>
          <p:cNvSpPr>
            <a:spLocks noGrp="1"/>
          </p:cNvSpPr>
          <p:nvPr>
            <p:ph type="dt"/>
          </p:nvPr>
        </p:nvSpPr>
        <p:spPr>
          <a:xfrm>
            <a:off x="838080" y="6356520"/>
            <a:ext cx="2742840" cy="364680"/>
          </a:xfrm>
          <a:prstGeom prst="rect">
            <a:avLst/>
          </a:prstGeom>
        </p:spPr>
        <p:txBody>
          <a:bodyPr anchor="ctr"/>
          <a:lstStyle/>
          <a:p>
            <a:pPr>
              <a:lnSpc>
                <a:spcPct val="100000"/>
              </a:lnSpc>
            </a:pPr>
            <a:r>
              <a:rPr lang="en-IN" sz="1200" b="0" strike="noStrike" spc="-1">
                <a:solidFill>
                  <a:srgbClr val="8B8B8B"/>
                </a:solidFill>
                <a:uFill>
                  <a:solidFill>
                    <a:srgbClr val="FFFFFF"/>
                  </a:solidFill>
                </a:uFill>
                <a:latin typeface="Calibri"/>
              </a:rPr>
              <a:t>09/08/16</a:t>
            </a:r>
            <a:endParaRPr lang="en-IN" sz="1400" b="0" strike="noStrike" spc="-1">
              <a:solidFill>
                <a:srgbClr val="000000"/>
              </a:solidFill>
              <a:uFill>
                <a:solidFill>
                  <a:srgbClr val="FFFFFF"/>
                </a:solidFill>
              </a:uFill>
              <a:latin typeface="Times New Roman"/>
            </a:endParaRPr>
          </a:p>
        </p:txBody>
      </p:sp>
      <p:sp>
        <p:nvSpPr>
          <p:cNvPr id="40" name="PlaceHolder 2"/>
          <p:cNvSpPr>
            <a:spLocks noGrp="1"/>
          </p:cNvSpPr>
          <p:nvPr>
            <p:ph type="ftr"/>
          </p:nvPr>
        </p:nvSpPr>
        <p:spPr>
          <a:xfrm>
            <a:off x="4038480" y="6356520"/>
            <a:ext cx="4114440" cy="364680"/>
          </a:xfrm>
          <a:prstGeom prst="rect">
            <a:avLst/>
          </a:prstGeom>
        </p:spPr>
        <p:txBody>
          <a:bodyPr anchor="ctr"/>
          <a:lstStyle/>
          <a:p>
            <a:endParaRPr lang="en-IN" sz="2400" b="0" strike="noStrike" spc="-1">
              <a:solidFill>
                <a:srgbClr val="000000"/>
              </a:solidFill>
              <a:uFill>
                <a:solidFill>
                  <a:srgbClr val="FFFFFF"/>
                </a:solidFill>
              </a:uFill>
              <a:latin typeface="Times New Roman"/>
            </a:endParaRPr>
          </a:p>
        </p:txBody>
      </p:sp>
      <p:sp>
        <p:nvSpPr>
          <p:cNvPr id="41" name="PlaceHolder 3"/>
          <p:cNvSpPr>
            <a:spLocks noGrp="1"/>
          </p:cNvSpPr>
          <p:nvPr>
            <p:ph type="sldNum"/>
          </p:nvPr>
        </p:nvSpPr>
        <p:spPr>
          <a:xfrm>
            <a:off x="8610480" y="6356520"/>
            <a:ext cx="2742840" cy="364680"/>
          </a:xfrm>
          <a:prstGeom prst="rect">
            <a:avLst/>
          </a:prstGeom>
        </p:spPr>
        <p:txBody>
          <a:bodyPr anchor="ctr"/>
          <a:lstStyle/>
          <a:p>
            <a:pPr algn="r">
              <a:lnSpc>
                <a:spcPct val="100000"/>
              </a:lnSpc>
            </a:pPr>
            <a:fld id="{E2688FC2-F6E7-460F-B07A-547704F91E73}" type="slidenum">
              <a:rPr lang="en-IN" sz="1200" b="0" strike="noStrike" spc="-1">
                <a:solidFill>
                  <a:srgbClr val="8B8B8B"/>
                </a:solidFill>
                <a:uFill>
                  <a:solidFill>
                    <a:srgbClr val="FFFFFF"/>
                  </a:solidFill>
                </a:uFill>
                <a:latin typeface="Calibri"/>
              </a:rPr>
              <a:pPr algn="r">
                <a:lnSpc>
                  <a:spcPct val="100000"/>
                </a:lnSpc>
              </a:pPr>
              <a:t>‹#›</a:t>
            </a:fld>
            <a:endParaRPr lang="en-IN" sz="1400" b="0" strike="noStrike" spc="-1">
              <a:solidFill>
                <a:srgbClr val="000000"/>
              </a:solidFill>
              <a:uFill>
                <a:solidFill>
                  <a:srgbClr val="FFFFFF"/>
                </a:solidFill>
              </a:uFill>
              <a:latin typeface="Times New Roman"/>
            </a:endParaRPr>
          </a:p>
        </p:txBody>
      </p:sp>
      <p:sp>
        <p:nvSpPr>
          <p:cNvPr id="42" name="PlaceHolder 4"/>
          <p:cNvSpPr>
            <a:spLocks noGrp="1"/>
          </p:cNvSpPr>
          <p:nvPr>
            <p:ph type="title"/>
          </p:nvPr>
        </p:nvSpPr>
        <p:spPr>
          <a:xfrm>
            <a:off x="609480" y="273600"/>
            <a:ext cx="10972440" cy="1144800"/>
          </a:xfrm>
          <a:prstGeom prst="rect">
            <a:avLst/>
          </a:prstGeom>
        </p:spPr>
        <p:txBody>
          <a:bodyPr lIns="0" tIns="0" rIns="0" bIns="0" anchor="ctr"/>
          <a:lstStyle/>
          <a:p>
            <a:r>
              <a:rPr lang="en-US" sz="1800" b="0" strike="noStrike" spc="-1">
                <a:solidFill>
                  <a:srgbClr val="000000"/>
                </a:solidFill>
                <a:uFill>
                  <a:solidFill>
                    <a:srgbClr val="FFFFFF"/>
                  </a:solidFill>
                </a:uFill>
                <a:latin typeface="Calibri"/>
              </a:rPr>
              <a:t>Click to edit the title text format</a:t>
            </a:r>
          </a:p>
        </p:txBody>
      </p:sp>
      <p:sp>
        <p:nvSpPr>
          <p:cNvPr id="43" name="PlaceHolder 5"/>
          <p:cNvSpPr>
            <a:spLocks noGrp="1"/>
          </p:cNvSpPr>
          <p:nvPr>
            <p:ph type="body"/>
          </p:nvPr>
        </p:nvSpPr>
        <p:spPr>
          <a:xfrm>
            <a:off x="609480" y="1604520"/>
            <a:ext cx="10972440" cy="3977280"/>
          </a:xfrm>
          <a:prstGeom prst="rect">
            <a:avLst/>
          </a:prstGeom>
        </p:spPr>
        <p:txBody>
          <a:bodyPr lIns="0" tIns="0" rIns="0" bIns="0"/>
          <a:lstStyle/>
          <a:p>
            <a:pPr marL="432000" indent="-324000">
              <a:buClr>
                <a:srgbClr val="000000"/>
              </a:buClr>
              <a:buSzPct val="45000"/>
              <a:buFont typeface="Wingdings" charset="2"/>
              <a:buChar char=""/>
            </a:pPr>
            <a:r>
              <a:rPr lang="en-US" sz="2800" b="0" strike="noStrike" spc="-1">
                <a:solidFill>
                  <a:srgbClr val="000000"/>
                </a:solidFill>
                <a:uFill>
                  <a:solidFill>
                    <a:srgbClr val="FFFFFF"/>
                  </a:solidFill>
                </a:uFill>
                <a:latin typeface="Calibri"/>
              </a:rPr>
              <a:t>Click to edit the outline text format</a:t>
            </a:r>
          </a:p>
          <a:p>
            <a:pPr marL="864000" lvl="1" indent="-324000">
              <a:buClr>
                <a:srgbClr val="000000"/>
              </a:buClr>
              <a:buSzPct val="75000"/>
              <a:buFont typeface="Symbol" charset="2"/>
              <a:buChar char=""/>
            </a:pPr>
            <a:r>
              <a:rPr lang="en-US" sz="2000" b="0" strike="noStrike" spc="-1">
                <a:solidFill>
                  <a:srgbClr val="000000"/>
                </a:solidFill>
                <a:uFill>
                  <a:solidFill>
                    <a:srgbClr val="FFFFFF"/>
                  </a:solidFill>
                </a:uFill>
                <a:latin typeface="Calibri"/>
              </a:rPr>
              <a:t>Second Outline Level</a:t>
            </a:r>
          </a:p>
          <a:p>
            <a:pPr marL="1296000" lvl="2" indent="-288000">
              <a:buClr>
                <a:srgbClr val="000000"/>
              </a:buClr>
              <a:buSzPct val="45000"/>
              <a:buFont typeface="Wingdings" charset="2"/>
              <a:buChar char=""/>
            </a:pPr>
            <a:r>
              <a:rPr lang="en-US" sz="1800" b="0" strike="noStrike" spc="-1">
                <a:solidFill>
                  <a:srgbClr val="000000"/>
                </a:solidFill>
                <a:uFill>
                  <a:solidFill>
                    <a:srgbClr val="FFFFFF"/>
                  </a:solidFill>
                </a:uFill>
                <a:latin typeface="Calibri"/>
              </a:rPr>
              <a:t>Third Outline Level</a:t>
            </a:r>
          </a:p>
          <a:p>
            <a:pPr marL="1728000" lvl="3" indent="-216000">
              <a:buClr>
                <a:srgbClr val="000000"/>
              </a:buClr>
              <a:buSzPct val="75000"/>
              <a:buFont typeface="Symbol" charset="2"/>
              <a:buChar char=""/>
            </a:pPr>
            <a:r>
              <a:rPr lang="en-US" sz="1800" b="0" strike="noStrike" spc="-1">
                <a:solidFill>
                  <a:srgbClr val="000000"/>
                </a:solidFill>
                <a:uFill>
                  <a:solidFill>
                    <a:srgbClr val="FFFFFF"/>
                  </a:solidFill>
                </a:uFill>
                <a:latin typeface="Calibri"/>
              </a:rPr>
              <a:t>Fourth Outline Level</a:t>
            </a:r>
          </a:p>
          <a:p>
            <a:pPr marL="2160000" lvl="4" indent="-216000">
              <a:buClr>
                <a:srgbClr val="000000"/>
              </a:buClr>
              <a:buSzPct val="45000"/>
              <a:buFont typeface="Wingdings" charset="2"/>
              <a:buChar char=""/>
            </a:pPr>
            <a:r>
              <a:rPr lang="en-US" sz="2000" b="0" strike="noStrike" spc="-1">
                <a:solidFill>
                  <a:srgbClr val="000000"/>
                </a:solidFill>
                <a:uFill>
                  <a:solidFill>
                    <a:srgbClr val="FFFFFF"/>
                  </a:solidFill>
                </a:uFill>
                <a:latin typeface="Calibri"/>
              </a:rPr>
              <a:t>Fifth Outline Level</a:t>
            </a:r>
          </a:p>
          <a:p>
            <a:pPr marL="2592000" lvl="5" indent="-216000">
              <a:buClr>
                <a:srgbClr val="000000"/>
              </a:buClr>
              <a:buSzPct val="45000"/>
              <a:buFont typeface="Wingdings" charset="2"/>
              <a:buChar char=""/>
            </a:pPr>
            <a:r>
              <a:rPr lang="en-US" sz="2000" b="0" strike="noStrike" spc="-1">
                <a:solidFill>
                  <a:srgbClr val="000000"/>
                </a:solidFill>
                <a:uFill>
                  <a:solidFill>
                    <a:srgbClr val="FFFFFF"/>
                  </a:solidFill>
                </a:uFill>
                <a:latin typeface="Calibri"/>
              </a:rPr>
              <a:t>Sixth Outline Level</a:t>
            </a:r>
          </a:p>
          <a:p>
            <a:pPr marL="3024000" lvl="6" indent="-216000">
              <a:buClr>
                <a:srgbClr val="000000"/>
              </a:buClr>
              <a:buSzPct val="45000"/>
              <a:buFont typeface="Wingdings" charset="2"/>
              <a:buChar char=""/>
            </a:pPr>
            <a:r>
              <a:rPr lang="en-US" sz="2000" b="0" strike="noStrike" spc="-1">
                <a:solidFill>
                  <a:srgbClr val="000000"/>
                </a:solidFill>
                <a:uFill>
                  <a:solidFill>
                    <a:srgbClr val="FFFFFF"/>
                  </a:solidFill>
                </a:u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www.vilindia.com/" TargetMode="External"/><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extShape 1"/>
          <p:cNvSpPr txBox="1"/>
          <p:nvPr/>
        </p:nvSpPr>
        <p:spPr>
          <a:xfrm>
            <a:off x="0" y="2571120"/>
            <a:ext cx="12191760" cy="938520"/>
          </a:xfrm>
          <a:prstGeom prst="rect">
            <a:avLst/>
          </a:prstGeom>
          <a:noFill/>
          <a:ln>
            <a:noFill/>
          </a:ln>
        </p:spPr>
        <p:txBody>
          <a:bodyPr anchor="b"/>
          <a:lstStyle/>
          <a:p>
            <a:pPr algn="ctr">
              <a:lnSpc>
                <a:spcPct val="100000"/>
              </a:lnSpc>
            </a:pPr>
            <a:r>
              <a:rPr lang="en-US" sz="6000" b="0" strike="noStrike" spc="-1">
                <a:solidFill>
                  <a:srgbClr val="000000"/>
                </a:solidFill>
                <a:uFill>
                  <a:solidFill>
                    <a:srgbClr val="FFFFFF"/>
                  </a:solidFill>
                </a:uFill>
                <a:latin typeface="Gill Sans"/>
                <a:ea typeface="Gill Sans"/>
              </a:rPr>
              <a:t>Waste Management in India</a:t>
            </a:r>
            <a:endParaRPr lang="en-US" sz="1800" b="0" strike="noStrike" spc="-1">
              <a:solidFill>
                <a:srgbClr val="000000"/>
              </a:solidFill>
              <a:uFill>
                <a:solidFill>
                  <a:srgbClr val="FFFFFF"/>
                </a:solidFill>
              </a:uFill>
              <a:latin typeface="Calibri"/>
            </a:endParaRPr>
          </a:p>
        </p:txBody>
      </p:sp>
      <p:sp>
        <p:nvSpPr>
          <p:cNvPr id="79" name="TextShape 2"/>
          <p:cNvSpPr txBox="1"/>
          <p:nvPr/>
        </p:nvSpPr>
        <p:spPr>
          <a:xfrm>
            <a:off x="1523880" y="4312080"/>
            <a:ext cx="9143640" cy="1655280"/>
          </a:xfrm>
          <a:prstGeom prst="rect">
            <a:avLst/>
          </a:prstGeom>
          <a:noFill/>
          <a:ln>
            <a:noFill/>
          </a:ln>
        </p:spPr>
        <p:txBody>
          <a:bodyPr/>
          <a:lstStyle/>
          <a:p>
            <a:pPr algn="ctr">
              <a:lnSpc>
                <a:spcPct val="100000"/>
              </a:lnSpc>
            </a:pPr>
            <a:r>
              <a:rPr lang="en-IN" sz="2400" b="0" strike="noStrike" spc="-1">
                <a:solidFill>
                  <a:srgbClr val="000000"/>
                </a:solidFill>
                <a:uFill>
                  <a:solidFill>
                    <a:srgbClr val="FFFFFF"/>
                  </a:solidFill>
                </a:uFill>
                <a:latin typeface="Gill Sans"/>
                <a:ea typeface="Gill Sans"/>
              </a:rPr>
              <a:t>ITP &amp; ES DIVISION</a:t>
            </a:r>
            <a:endParaRPr lang="en-IN" sz="3200" b="0" strike="noStrike" spc="-1">
              <a:solidFill>
                <a:srgbClr val="000000"/>
              </a:solidFill>
              <a:uFill>
                <a:solidFill>
                  <a:srgbClr val="FFFFFF"/>
                </a:solidFill>
              </a:uFill>
              <a:latin typeface="Arial"/>
            </a:endParaRPr>
          </a:p>
          <a:p>
            <a:pPr algn="ctr">
              <a:lnSpc>
                <a:spcPct val="100000"/>
              </a:lnSpc>
            </a:pPr>
            <a:r>
              <a:rPr lang="en-IN" sz="2400" b="0" strike="noStrike" spc="-1">
                <a:solidFill>
                  <a:srgbClr val="000000"/>
                </a:solidFill>
                <a:uFill>
                  <a:solidFill>
                    <a:srgbClr val="FFFFFF"/>
                  </a:solidFill>
                </a:uFill>
                <a:latin typeface="Gill Sans"/>
                <a:ea typeface="Gill Sans"/>
              </a:rPr>
              <a:t>MINISTRY OF EXTERNAL AFFAIRS</a:t>
            </a:r>
            <a:endParaRPr lang="en-IN" sz="3200" b="0" strike="noStrike" spc="-1">
              <a:solidFill>
                <a:srgbClr val="000000"/>
              </a:solidFill>
              <a:uFill>
                <a:solidFill>
                  <a:srgbClr val="FFFFFF"/>
                </a:solidFill>
              </a:uFill>
              <a:latin typeface="Arial"/>
            </a:endParaRPr>
          </a:p>
          <a:p>
            <a:pPr algn="ctr">
              <a:lnSpc>
                <a:spcPct val="100000"/>
              </a:lnSpc>
            </a:pPr>
            <a:r>
              <a:rPr lang="en-IN" sz="2400" b="0" strike="noStrike" spc="-1">
                <a:solidFill>
                  <a:srgbClr val="000000"/>
                </a:solidFill>
                <a:uFill>
                  <a:solidFill>
                    <a:srgbClr val="FFFFFF"/>
                  </a:solidFill>
                </a:uFill>
                <a:latin typeface="Gill Sans"/>
                <a:ea typeface="Gill Sans"/>
              </a:rPr>
              <a:t>JUNE 2016</a:t>
            </a:r>
            <a:endParaRPr lang="en-IN" sz="32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CustomShape 1"/>
          <p:cNvSpPr/>
          <p:nvPr/>
        </p:nvSpPr>
        <p:spPr>
          <a:xfrm>
            <a:off x="261720" y="653040"/>
            <a:ext cx="5654520" cy="612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nSpc>
                <a:spcPct val="100000"/>
              </a:lnSpc>
              <a:buClr>
                <a:srgbClr val="000000"/>
              </a:buClr>
              <a:buFont typeface="Arial"/>
              <a:buChar char="•"/>
            </a:pPr>
            <a:r>
              <a:rPr lang="en-IN" sz="1800" b="0" strike="noStrike" spc="-1">
                <a:solidFill>
                  <a:srgbClr val="000000"/>
                </a:solidFill>
                <a:uFill>
                  <a:solidFill>
                    <a:srgbClr val="FFFFFF"/>
                  </a:solidFill>
                </a:uFill>
                <a:latin typeface="Gill Sans MT"/>
                <a:ea typeface="Gill Sans"/>
              </a:rPr>
              <a:t>In India, different treatment technologies like ASP, UASB, Oxidation pond and advanced technologies like SBR, MBR are adopted for the treatment of sewage.  </a:t>
            </a:r>
            <a:endParaRPr lang="en-IN" sz="1800" b="0" strike="noStrike" spc="-1">
              <a:solidFill>
                <a:srgbClr val="000000"/>
              </a:solidFill>
              <a:uFill>
                <a:solidFill>
                  <a:srgbClr val="FFFFFF"/>
                </a:solidFill>
              </a:uFill>
              <a:latin typeface="Arial"/>
            </a:endParaRPr>
          </a:p>
          <a:p>
            <a:pPr>
              <a:lnSpc>
                <a:spcPct val="100000"/>
              </a:lnSpc>
            </a:pPr>
            <a:endParaRPr lang="en-IN"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IN" sz="1800" b="0" strike="noStrike" spc="-1">
                <a:solidFill>
                  <a:srgbClr val="000000"/>
                </a:solidFill>
                <a:uFill>
                  <a:solidFill>
                    <a:srgbClr val="FFFFFF"/>
                  </a:solidFill>
                </a:uFill>
                <a:latin typeface="Gill Sans MT"/>
                <a:ea typeface="Gill Sans"/>
              </a:rPr>
              <a:t>Operation and maintenance of existing treatment capacity is below par, with 39% plants not conforming to environmental rules for discharge into streams, the CPCB’s 2009 report said.  </a:t>
            </a:r>
            <a:endParaRPr lang="en-IN" sz="1800" b="0" strike="noStrike" spc="-1">
              <a:solidFill>
                <a:srgbClr val="000000"/>
              </a:solidFill>
              <a:uFill>
                <a:solidFill>
                  <a:srgbClr val="FFFFFF"/>
                </a:solidFill>
              </a:uFill>
              <a:latin typeface="Arial"/>
            </a:endParaRPr>
          </a:p>
          <a:p>
            <a:pPr>
              <a:lnSpc>
                <a:spcPct val="100000"/>
              </a:lnSpc>
            </a:pPr>
            <a:endParaRPr lang="en-IN"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IN" sz="1800" b="0" strike="noStrike" spc="-1">
                <a:solidFill>
                  <a:srgbClr val="000000"/>
                </a:solidFill>
                <a:uFill>
                  <a:solidFill>
                    <a:srgbClr val="FFFFFF"/>
                  </a:solidFill>
                </a:uFill>
                <a:latin typeface="Gill Sans MT"/>
                <a:ea typeface="Gill Sans"/>
              </a:rPr>
              <a:t>An estimated 75% to 80% of water pollution is from domestic sewage, discharged untreated into local water bodies.</a:t>
            </a:r>
            <a:endParaRPr lang="en-IN" sz="1800" b="0" strike="noStrike" spc="-1">
              <a:solidFill>
                <a:srgbClr val="000000"/>
              </a:solidFill>
              <a:uFill>
                <a:solidFill>
                  <a:srgbClr val="FFFFFF"/>
                </a:solidFill>
              </a:uFill>
              <a:latin typeface="Arial"/>
            </a:endParaRPr>
          </a:p>
          <a:p>
            <a:pPr>
              <a:lnSpc>
                <a:spcPct val="100000"/>
              </a:lnSpc>
            </a:pPr>
            <a:endParaRPr lang="en-IN"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IN" sz="1800" b="0" strike="noStrike" spc="-1">
                <a:solidFill>
                  <a:srgbClr val="000000"/>
                </a:solidFill>
                <a:uFill>
                  <a:solidFill>
                    <a:srgbClr val="FFFFFF"/>
                  </a:solidFill>
                </a:uFill>
                <a:latin typeface="Gill Sans MT"/>
                <a:ea typeface="Gill Sans"/>
              </a:rPr>
              <a:t>The government plans to construct 2.5 million individual household toilets in urban areas by 2015-16, of which 882,905 were constructed up to December, 2015,</a:t>
            </a:r>
            <a:endParaRPr lang="en-IN" sz="1800" b="0" strike="noStrike" spc="-1">
              <a:solidFill>
                <a:srgbClr val="000000"/>
              </a:solidFill>
              <a:uFill>
                <a:solidFill>
                  <a:srgbClr val="FFFFFF"/>
                </a:solidFill>
              </a:uFill>
              <a:latin typeface="Arial"/>
            </a:endParaRPr>
          </a:p>
          <a:p>
            <a:pPr>
              <a:lnSpc>
                <a:spcPct val="100000"/>
              </a:lnSpc>
            </a:pPr>
            <a:endParaRPr lang="en-IN"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IN" sz="1800" b="0" strike="noStrike" spc="-1">
                <a:solidFill>
                  <a:srgbClr val="000000"/>
                </a:solidFill>
                <a:uFill>
                  <a:solidFill>
                    <a:srgbClr val="FFFFFF"/>
                  </a:solidFill>
                </a:uFill>
                <a:latin typeface="Gill Sans MT"/>
                <a:ea typeface="Gill Sans"/>
              </a:rPr>
              <a:t>The Integrated Ganga Conservation Programme (Namami Gange) has been approved by the Cabinet, with an outlay of Rs 200 billion for the next five years. </a:t>
            </a:r>
            <a:endParaRPr lang="en-IN" sz="1800" b="0" strike="noStrike" spc="-1">
              <a:solidFill>
                <a:srgbClr val="000000"/>
              </a:solidFill>
              <a:uFill>
                <a:solidFill>
                  <a:srgbClr val="FFFFFF"/>
                </a:solidFill>
              </a:uFill>
              <a:latin typeface="Arial"/>
            </a:endParaRPr>
          </a:p>
          <a:p>
            <a:pPr>
              <a:lnSpc>
                <a:spcPct val="100000"/>
              </a:lnSpc>
            </a:pPr>
            <a:endParaRPr lang="en-IN" sz="1800" b="0" strike="noStrike" spc="-1">
              <a:solidFill>
                <a:srgbClr val="000000"/>
              </a:solidFill>
              <a:uFill>
                <a:solidFill>
                  <a:srgbClr val="FFFFFF"/>
                </a:solidFill>
              </a:uFill>
              <a:latin typeface="Arial"/>
            </a:endParaRPr>
          </a:p>
        </p:txBody>
      </p:sp>
      <p:sp>
        <p:nvSpPr>
          <p:cNvPr id="102" name="CustomShape 2"/>
          <p:cNvSpPr/>
          <p:nvPr/>
        </p:nvSpPr>
        <p:spPr>
          <a:xfrm>
            <a:off x="5916600" y="653040"/>
            <a:ext cx="6274800" cy="5851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nSpc>
                <a:spcPct val="100000"/>
              </a:lnSpc>
              <a:buClr>
                <a:srgbClr val="000000"/>
              </a:buClr>
              <a:buFont typeface="Arial"/>
              <a:buChar char="•"/>
            </a:pPr>
            <a:r>
              <a:rPr lang="en-IN" sz="1800" b="0" strike="noStrike" spc="-1">
                <a:solidFill>
                  <a:srgbClr val="000000"/>
                </a:solidFill>
                <a:uFill>
                  <a:solidFill>
                    <a:srgbClr val="FFFFFF"/>
                  </a:solidFill>
                </a:uFill>
                <a:latin typeface="Gill Sans MT"/>
              </a:rPr>
              <a:t>So far, 93 projects worth Rs 74 billion have been approved for creating a treatment capacity of 858 mld and a sewer network of 3,623 km. </a:t>
            </a:r>
            <a:endParaRPr lang="en-IN" sz="1800" b="0" strike="noStrike" spc="-1">
              <a:solidFill>
                <a:srgbClr val="000000"/>
              </a:solidFill>
              <a:uFill>
                <a:solidFill>
                  <a:srgbClr val="FFFFFF"/>
                </a:solidFill>
              </a:uFill>
              <a:latin typeface="Arial"/>
            </a:endParaRPr>
          </a:p>
          <a:p>
            <a:pPr>
              <a:lnSpc>
                <a:spcPct val="100000"/>
              </a:lnSpc>
            </a:pPr>
            <a:endParaRPr lang="en-IN"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IN" sz="1800" b="0" strike="noStrike" spc="-1">
                <a:solidFill>
                  <a:srgbClr val="000000"/>
                </a:solidFill>
                <a:uFill>
                  <a:solidFill>
                    <a:srgbClr val="FFFFFF"/>
                  </a:solidFill>
                </a:uFill>
                <a:latin typeface="Gill Sans MT"/>
              </a:rPr>
              <a:t>Programmes like the Swachh Bharat Mission, 100 Smart Cities and the Atal Mission for Rejuvenation and Urban Transformation (AMRUT) aim to further expand the sewerage network and treatment capacity.</a:t>
            </a:r>
            <a:endParaRPr lang="en-IN" sz="1800" b="0" strike="noStrike" spc="-1">
              <a:solidFill>
                <a:srgbClr val="000000"/>
              </a:solidFill>
              <a:uFill>
                <a:solidFill>
                  <a:srgbClr val="FFFFFF"/>
                </a:solidFill>
              </a:uFill>
              <a:latin typeface="Arial"/>
            </a:endParaRPr>
          </a:p>
          <a:p>
            <a:pPr>
              <a:lnSpc>
                <a:spcPct val="100000"/>
              </a:lnSpc>
            </a:pPr>
            <a:endParaRPr lang="en-IN"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IN" sz="1800" b="0" strike="noStrike" spc="-1">
                <a:solidFill>
                  <a:srgbClr val="000000"/>
                </a:solidFill>
                <a:uFill>
                  <a:solidFill>
                    <a:srgbClr val="FFFFFF"/>
                  </a:solidFill>
                </a:uFill>
                <a:latin typeface="Gill Sans MT"/>
              </a:rPr>
              <a:t>To augmen the financial resources of urban local bodies (ULBs), the government has increased the provision for the Pooled Municipal Debt Obligation facility from Rs 50 billion to Rs 500 billion. This is in addition to extending the facility for five years ending March 2019. </a:t>
            </a:r>
            <a:endParaRPr lang="en-IN" sz="1800" b="0" strike="noStrike" spc="-1">
              <a:solidFill>
                <a:srgbClr val="000000"/>
              </a:solidFill>
              <a:uFill>
                <a:solidFill>
                  <a:srgbClr val="FFFFFF"/>
                </a:solidFill>
              </a:uFill>
              <a:latin typeface="Arial"/>
            </a:endParaRPr>
          </a:p>
          <a:p>
            <a:pPr>
              <a:lnSpc>
                <a:spcPct val="100000"/>
              </a:lnSpc>
            </a:pPr>
            <a:endParaRPr lang="en-IN"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IN" sz="1800" b="0" strike="noStrike" spc="-1">
                <a:solidFill>
                  <a:srgbClr val="000000"/>
                </a:solidFill>
                <a:uFill>
                  <a:solidFill>
                    <a:srgbClr val="FFFFFF"/>
                  </a:solidFill>
                </a:uFill>
                <a:latin typeface="Gill Sans MT"/>
              </a:rPr>
              <a:t>The hybrid-annuity based public-private partnership (PPP) model is also being explored to revive investor interest in the sector. Decentralized STPs have been commissioned; recycling &amp; reuse has gained more acceptance; energy generation from sewage is receiving greater focus; and advanced membrane-based technologies are being deployed.</a:t>
            </a:r>
            <a:endParaRPr lang="en-IN" sz="1800" b="0" strike="noStrike" spc="-1">
              <a:solidFill>
                <a:srgbClr val="000000"/>
              </a:solidFill>
              <a:uFill>
                <a:solidFill>
                  <a:srgbClr val="FFFFFF"/>
                </a:solidFill>
              </a:uFill>
              <a:latin typeface="Arial"/>
            </a:endParaRPr>
          </a:p>
        </p:txBody>
      </p:sp>
      <p:sp>
        <p:nvSpPr>
          <p:cNvPr id="103" name="CustomShape 3"/>
          <p:cNvSpPr/>
          <p:nvPr/>
        </p:nvSpPr>
        <p:spPr>
          <a:xfrm>
            <a:off x="3222000" y="191520"/>
            <a:ext cx="5604480" cy="364680"/>
          </a:xfrm>
          <a:prstGeom prst="rect">
            <a:avLst/>
          </a:prstGeom>
          <a:solidFill>
            <a:srgbClr val="7030A0"/>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IN" sz="1800" b="1" strike="noStrike" spc="-1">
                <a:solidFill>
                  <a:srgbClr val="FFFFFF"/>
                </a:solidFill>
                <a:uFill>
                  <a:solidFill>
                    <a:srgbClr val="FFFFFF"/>
                  </a:solidFill>
                </a:uFill>
                <a:latin typeface="Gill Sans MT"/>
                <a:ea typeface="Gill Sans"/>
              </a:rPr>
              <a:t>URBAN SEWAGE IN INDIA…2</a:t>
            </a:r>
            <a:endParaRPr lang="en-IN"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CustomShape 1"/>
          <p:cNvSpPr/>
          <p:nvPr/>
        </p:nvSpPr>
        <p:spPr>
          <a:xfrm>
            <a:off x="283680" y="942480"/>
            <a:ext cx="5654160" cy="5302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nSpc>
                <a:spcPct val="100000"/>
              </a:lnSpc>
              <a:buClr>
                <a:srgbClr val="000000"/>
              </a:buClr>
              <a:buFont typeface="Arial"/>
              <a:buChar char="•"/>
            </a:pPr>
            <a:r>
              <a:rPr lang="en-IN" sz="1800" b="0" strike="noStrike" spc="-1">
                <a:solidFill>
                  <a:srgbClr val="000000"/>
                </a:solidFill>
                <a:uFill>
                  <a:solidFill>
                    <a:srgbClr val="FFFFFF"/>
                  </a:solidFill>
                </a:uFill>
                <a:latin typeface="Gill Sans MT"/>
                <a:ea typeface="Gill Sans"/>
              </a:rPr>
              <a:t>Technologies is use: Range from pond-based systems to Activated Sludge Process (ASP) and its variants to advanced or tertiary treatment technologies such as Membrane Bio-Reactor (MBR), reverse osmosis systems, carbon adsorption etc. </a:t>
            </a:r>
            <a:endParaRPr lang="en-IN"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IN" sz="1800" b="0" strike="noStrike" spc="-1">
                <a:solidFill>
                  <a:srgbClr val="000000"/>
                </a:solidFill>
                <a:uFill>
                  <a:solidFill>
                    <a:srgbClr val="FFFFFF"/>
                  </a:solidFill>
                </a:uFill>
                <a:latin typeface="Gill Sans MT"/>
                <a:ea typeface="Gill Sans"/>
              </a:rPr>
              <a:t>Secondary treatment technologies: Pond-based systems are generally used for smaller capacities of 20 mld or less, while for larger capacity treatment plants the preference is for ASP or its variants and equivalent systems such as Upflow Anaerobic Sludge Blanket (UASB), Fluidized Aerated Bed (FAB), Moving Bed Bio-Reactor (MBBR) and Sequential Bed Reactor (SBR). </a:t>
            </a:r>
            <a:endParaRPr lang="en-IN"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IN" sz="1800" b="0" strike="noStrike" spc="-1">
                <a:solidFill>
                  <a:srgbClr val="000000"/>
                </a:solidFill>
                <a:uFill>
                  <a:solidFill>
                    <a:srgbClr val="FFFFFF"/>
                  </a:solidFill>
                </a:uFill>
                <a:latin typeface="Gill Sans MT"/>
                <a:ea typeface="Gill Sans"/>
              </a:rPr>
              <a:t>For very large plants of capacity greater than 50 mld, the preference is to use either SBR or ASP with methane power generation facility. </a:t>
            </a:r>
            <a:endParaRPr lang="en-IN"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IN" sz="1800" b="0" strike="noStrike" spc="-1">
                <a:solidFill>
                  <a:srgbClr val="000000"/>
                </a:solidFill>
                <a:uFill>
                  <a:solidFill>
                    <a:srgbClr val="FFFFFF"/>
                  </a:solidFill>
                </a:uFill>
                <a:latin typeface="Gill Sans MT"/>
                <a:ea typeface="Gill Sans"/>
              </a:rPr>
              <a:t>Companies are also employing zero liquid discharge (ZLD) system – an advanced technology to purify and recycle virtually all of the wastewater produced. </a:t>
            </a:r>
            <a:endParaRPr lang="en-IN" sz="1800" b="0" strike="noStrike" spc="-1">
              <a:solidFill>
                <a:srgbClr val="000000"/>
              </a:solidFill>
              <a:uFill>
                <a:solidFill>
                  <a:srgbClr val="FFFFFF"/>
                </a:solidFill>
              </a:uFill>
              <a:latin typeface="Arial"/>
            </a:endParaRPr>
          </a:p>
        </p:txBody>
      </p:sp>
      <p:sp>
        <p:nvSpPr>
          <p:cNvPr id="105" name="CustomShape 2"/>
          <p:cNvSpPr/>
          <p:nvPr/>
        </p:nvSpPr>
        <p:spPr>
          <a:xfrm>
            <a:off x="6336720" y="942480"/>
            <a:ext cx="5614560" cy="5302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nSpc>
                <a:spcPct val="100000"/>
              </a:lnSpc>
              <a:buClr>
                <a:srgbClr val="000000"/>
              </a:buClr>
              <a:buFont typeface="Arial"/>
              <a:buChar char="•"/>
            </a:pPr>
            <a:r>
              <a:rPr lang="en-IN" sz="1800" b="0" strike="noStrike" spc="-1">
                <a:solidFill>
                  <a:srgbClr val="000000"/>
                </a:solidFill>
                <a:uFill>
                  <a:solidFill>
                    <a:srgbClr val="FFFFFF"/>
                  </a:solidFill>
                </a:uFill>
                <a:latin typeface="Gill Sans MT"/>
                <a:ea typeface="Gill Sans"/>
              </a:rPr>
              <a:t>Another area of increasing focus is real-time monitoring and automation. This is expected to play an important role in the years to come, considering that even more stringent regulations are likely to be put in place by the end of this decade.</a:t>
            </a:r>
            <a:endParaRPr lang="en-IN" sz="1800" b="0" strike="noStrike" spc="-1">
              <a:solidFill>
                <a:srgbClr val="000000"/>
              </a:solidFill>
              <a:uFill>
                <a:solidFill>
                  <a:srgbClr val="FFFFFF"/>
                </a:solidFill>
              </a:uFill>
              <a:latin typeface="Arial"/>
            </a:endParaRPr>
          </a:p>
          <a:p>
            <a:pPr>
              <a:lnSpc>
                <a:spcPct val="100000"/>
              </a:lnSpc>
            </a:pPr>
            <a:endParaRPr lang="en-IN"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IN" sz="1800" b="0" strike="noStrike" spc="-1">
                <a:solidFill>
                  <a:srgbClr val="000000"/>
                </a:solidFill>
                <a:uFill>
                  <a:solidFill>
                    <a:srgbClr val="FFFFFF"/>
                  </a:solidFill>
                </a:uFill>
                <a:latin typeface="Gill Sans MT"/>
                <a:ea typeface="Gill Sans"/>
              </a:rPr>
              <a:t>Cutting edge trends include increased water recycling and reuse programs to reduce water consumption and discharge needs, implementation of solid waste (sludge) reduction and waste-to-energy projects, use of advanced treatment technologies and a focus on reducing energy costs associated with wastewater treatment.</a:t>
            </a:r>
            <a:endParaRPr lang="en-IN" sz="1800" b="0" strike="noStrike" spc="-1">
              <a:solidFill>
                <a:srgbClr val="000000"/>
              </a:solidFill>
              <a:uFill>
                <a:solidFill>
                  <a:srgbClr val="FFFFFF"/>
                </a:solidFill>
              </a:uFill>
              <a:latin typeface="Arial"/>
            </a:endParaRPr>
          </a:p>
          <a:p>
            <a:pPr>
              <a:lnSpc>
                <a:spcPct val="100000"/>
              </a:lnSpc>
            </a:pPr>
            <a:endParaRPr lang="en-IN"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IN" sz="1800" b="0" strike="noStrike" spc="-1">
                <a:solidFill>
                  <a:srgbClr val="000000"/>
                </a:solidFill>
                <a:uFill>
                  <a:solidFill>
                    <a:srgbClr val="FFFFFF"/>
                  </a:solidFill>
                </a:uFill>
                <a:latin typeface="Gill Sans MT"/>
                <a:ea typeface="Gill Sans"/>
              </a:rPr>
              <a:t>In some cases, manufacturers are combining to create common effluent treatment plants(CETPs) to improve wastewater treatment economics. CEPTs cost less to build and operate on a per-cubic-meter-treated basis than a collection of individual sites.</a:t>
            </a:r>
            <a:endParaRPr lang="en-IN" sz="1800" b="0" strike="noStrike" spc="-1">
              <a:solidFill>
                <a:srgbClr val="000000"/>
              </a:solidFill>
              <a:uFill>
                <a:solidFill>
                  <a:srgbClr val="FFFFFF"/>
                </a:solidFill>
              </a:uFill>
              <a:latin typeface="Arial"/>
            </a:endParaRPr>
          </a:p>
        </p:txBody>
      </p:sp>
      <p:sp>
        <p:nvSpPr>
          <p:cNvPr id="106" name="CustomShape 3"/>
          <p:cNvSpPr/>
          <p:nvPr/>
        </p:nvSpPr>
        <p:spPr>
          <a:xfrm>
            <a:off x="3345480" y="247320"/>
            <a:ext cx="5453640" cy="364680"/>
          </a:xfrm>
          <a:prstGeom prst="rect">
            <a:avLst/>
          </a:prstGeom>
          <a:solidFill>
            <a:srgbClr val="002060"/>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IN" sz="1800" b="1" strike="noStrike" spc="-1">
                <a:solidFill>
                  <a:srgbClr val="FFFFFF"/>
                </a:solidFill>
                <a:uFill>
                  <a:solidFill>
                    <a:srgbClr val="FFFFFF"/>
                  </a:solidFill>
                </a:uFill>
                <a:latin typeface="Gill Sans MT"/>
              </a:rPr>
              <a:t>APPLICATION OF TECHNOLOGIES</a:t>
            </a:r>
            <a:endParaRPr lang="en-IN"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CustomShape 1"/>
          <p:cNvSpPr/>
          <p:nvPr/>
        </p:nvSpPr>
        <p:spPr>
          <a:xfrm>
            <a:off x="433800" y="525600"/>
            <a:ext cx="5385600" cy="612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nSpc>
                <a:spcPct val="100000"/>
              </a:lnSpc>
              <a:buClr>
                <a:srgbClr val="333333"/>
              </a:buClr>
              <a:buFont typeface="Arial"/>
              <a:buChar char="•"/>
            </a:pPr>
            <a:r>
              <a:rPr lang="en-IN" sz="1800" b="0" strike="noStrike" spc="-1">
                <a:solidFill>
                  <a:srgbClr val="333333"/>
                </a:solidFill>
                <a:uFill>
                  <a:solidFill>
                    <a:srgbClr val="FFFFFF"/>
                  </a:solidFill>
                </a:uFill>
                <a:latin typeface="Gill Sans"/>
                <a:ea typeface="Gill Sans"/>
              </a:rPr>
              <a:t>The cost of a wastewater treatment plant depends on two key factors - the quality of raw influent and the quality of the receiving medium.</a:t>
            </a:r>
            <a:endParaRPr lang="en-IN" sz="1800" b="0" strike="noStrike" spc="-1">
              <a:solidFill>
                <a:srgbClr val="000000"/>
              </a:solidFill>
              <a:uFill>
                <a:solidFill>
                  <a:srgbClr val="FFFFFF"/>
                </a:solidFill>
              </a:uFill>
              <a:latin typeface="Arial"/>
            </a:endParaRPr>
          </a:p>
          <a:p>
            <a:pPr>
              <a:lnSpc>
                <a:spcPct val="100000"/>
              </a:lnSpc>
            </a:pPr>
            <a:endParaRPr lang="en-IN" sz="1800" b="0" strike="noStrike" spc="-1">
              <a:solidFill>
                <a:srgbClr val="000000"/>
              </a:solidFill>
              <a:uFill>
                <a:solidFill>
                  <a:srgbClr val="FFFFFF"/>
                </a:solidFill>
              </a:uFill>
              <a:latin typeface="Arial"/>
            </a:endParaRPr>
          </a:p>
          <a:p>
            <a:pPr marL="285840" indent="-285480">
              <a:lnSpc>
                <a:spcPct val="100000"/>
              </a:lnSpc>
              <a:buClr>
                <a:srgbClr val="333333"/>
              </a:buClr>
              <a:buFont typeface="Arial"/>
              <a:buChar char="•"/>
            </a:pPr>
            <a:r>
              <a:rPr lang="en-IN" sz="1800" b="0" strike="noStrike" spc="-1">
                <a:solidFill>
                  <a:srgbClr val="333333"/>
                </a:solidFill>
                <a:uFill>
                  <a:solidFill>
                    <a:srgbClr val="FFFFFF"/>
                  </a:solidFill>
                </a:uFill>
                <a:latin typeface="Gill Sans"/>
                <a:ea typeface="Gill Sans"/>
              </a:rPr>
              <a:t>Most cities in India do not have facilities to treat human excreta or chemical industrial waste. Furthermore, these plants are technologically backward and were built at times when the nature of waste was biological and not chemical.
With time, the quantity and characteristic of wastewater discharge has drastically changed. In their current state, most wastewater treatment plants are obsolete and are in need of newer technology and capacity expansion.</a:t>
            </a:r>
            <a:endParaRPr lang="en-IN" sz="1800" b="0" strike="noStrike" spc="-1">
              <a:solidFill>
                <a:srgbClr val="000000"/>
              </a:solidFill>
              <a:uFill>
                <a:solidFill>
                  <a:srgbClr val="FFFFFF"/>
                </a:solidFill>
              </a:uFill>
              <a:latin typeface="Arial"/>
            </a:endParaRPr>
          </a:p>
          <a:p>
            <a:pPr marL="285840" indent="-285480">
              <a:lnSpc>
                <a:spcPct val="100000"/>
              </a:lnSpc>
              <a:buClr>
                <a:srgbClr val="333333"/>
              </a:buClr>
              <a:buFont typeface="Arial"/>
              <a:buChar char="•"/>
            </a:pPr>
            <a:r>
              <a:rPr lang="en-IN" sz="1800" b="0" strike="noStrike" spc="-1">
                <a:solidFill>
                  <a:srgbClr val="333333"/>
                </a:solidFill>
                <a:uFill>
                  <a:solidFill>
                    <a:srgbClr val="FFFFFF"/>
                  </a:solidFill>
                </a:uFill>
                <a:latin typeface="Gill Sans"/>
                <a:ea typeface="Gill Sans"/>
              </a:rPr>
              <a:t>
An important factor that hinders wastewater treatment is unavailability of land for building new plants. Land is in short supply in urban India and also a very expensive commodity.  As a result, cities and towns are finding it difficult to manage and treat the huge quantities of waste generated on a daily basis.</a:t>
            </a:r>
            <a:endParaRPr lang="en-IN" sz="1800" b="0" strike="noStrike" spc="-1">
              <a:solidFill>
                <a:srgbClr val="000000"/>
              </a:solidFill>
              <a:uFill>
                <a:solidFill>
                  <a:srgbClr val="FFFFFF"/>
                </a:solidFill>
              </a:uFill>
              <a:latin typeface="Arial"/>
            </a:endParaRPr>
          </a:p>
        </p:txBody>
      </p:sp>
      <p:sp>
        <p:nvSpPr>
          <p:cNvPr id="108" name="CustomShape 2"/>
          <p:cNvSpPr/>
          <p:nvPr/>
        </p:nvSpPr>
        <p:spPr>
          <a:xfrm>
            <a:off x="5970600" y="525600"/>
            <a:ext cx="6095520" cy="612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nSpc>
                <a:spcPct val="100000"/>
              </a:lnSpc>
              <a:buClr>
                <a:srgbClr val="333333"/>
              </a:buClr>
              <a:buFont typeface="Arial"/>
              <a:buChar char="•"/>
            </a:pPr>
            <a:r>
              <a:rPr lang="en-IN" sz="1800" b="0" strike="noStrike" spc="-1">
                <a:solidFill>
                  <a:srgbClr val="333333"/>
                </a:solidFill>
                <a:uFill>
                  <a:solidFill>
                    <a:srgbClr val="FFFFFF"/>
                  </a:solidFill>
                </a:uFill>
                <a:latin typeface="Gill Sans"/>
                <a:ea typeface="Gill Sans"/>
              </a:rPr>
              <a:t>Construction and maintenance costs are major deterrents too. According to the government report, in the mid-1990s, when the first-generation sewage treatment plants were built, they cost Rs 20 lakh to Rs 30 lakh per MLD (million litres per day).</a:t>
            </a:r>
            <a:endParaRPr lang="en-IN" sz="1800" b="0" strike="noStrike" spc="-1">
              <a:solidFill>
                <a:srgbClr val="000000"/>
              </a:solidFill>
              <a:uFill>
                <a:solidFill>
                  <a:srgbClr val="FFFFFF"/>
                </a:solidFill>
              </a:uFill>
              <a:latin typeface="Arial"/>
            </a:endParaRPr>
          </a:p>
          <a:p>
            <a:pPr marL="285840" indent="-285480">
              <a:lnSpc>
                <a:spcPct val="100000"/>
              </a:lnSpc>
              <a:buClr>
                <a:srgbClr val="333333"/>
              </a:buClr>
              <a:buFont typeface="Arial"/>
              <a:buChar char="•"/>
            </a:pPr>
            <a:r>
              <a:rPr lang="en-IN" sz="1800" b="0" strike="noStrike" spc="-1">
                <a:solidFill>
                  <a:srgbClr val="333333"/>
                </a:solidFill>
                <a:uFill>
                  <a:solidFill>
                    <a:srgbClr val="FFFFFF"/>
                  </a:solidFill>
                </a:uFill>
                <a:latin typeface="Gill Sans"/>
                <a:ea typeface="Gill Sans"/>
              </a:rPr>
              <a:t>Today, the same plants cost close to Rs 1 crore per MLD to build. India's deficit of sewage treatment would require huge investment, if only greenfield options are considered.</a:t>
            </a:r>
            <a:endParaRPr lang="en-IN" sz="1800" b="0" strike="noStrike" spc="-1">
              <a:solidFill>
                <a:srgbClr val="000000"/>
              </a:solidFill>
              <a:uFill>
                <a:solidFill>
                  <a:srgbClr val="FFFFFF"/>
                </a:solidFill>
              </a:uFill>
              <a:latin typeface="Arial"/>
            </a:endParaRPr>
          </a:p>
          <a:p>
            <a:pPr>
              <a:lnSpc>
                <a:spcPct val="100000"/>
              </a:lnSpc>
            </a:pPr>
            <a:endParaRPr lang="en-IN" sz="1800" b="0" strike="noStrike" spc="-1">
              <a:solidFill>
                <a:srgbClr val="000000"/>
              </a:solidFill>
              <a:uFill>
                <a:solidFill>
                  <a:srgbClr val="FFFFFF"/>
                </a:solidFill>
              </a:uFill>
              <a:latin typeface="Arial"/>
            </a:endParaRPr>
          </a:p>
          <a:p>
            <a:pPr marL="285840" indent="-285480">
              <a:lnSpc>
                <a:spcPct val="100000"/>
              </a:lnSpc>
              <a:buClr>
                <a:srgbClr val="333333"/>
              </a:buClr>
              <a:buFont typeface="Arial"/>
              <a:buChar char="•"/>
            </a:pPr>
            <a:r>
              <a:rPr lang="en-IN" sz="1800" b="0" strike="noStrike" spc="-1">
                <a:solidFill>
                  <a:srgbClr val="333333"/>
                </a:solidFill>
                <a:uFill>
                  <a:solidFill>
                    <a:srgbClr val="FFFFFF"/>
                  </a:solidFill>
                </a:uFill>
                <a:latin typeface="Gill Sans"/>
                <a:ea typeface="Gill Sans"/>
              </a:rPr>
              <a:t>'Retrofit' or up-gradation of existing wastewater treatment plants can solve problems of increased capacity as well as need for improved quality. Retrofitting can be defined as addition of new technology or features to older systems.</a:t>
            </a:r>
            <a:endParaRPr lang="en-IN" sz="1800" b="0" strike="noStrike" spc="-1">
              <a:solidFill>
                <a:srgbClr val="000000"/>
              </a:solidFill>
              <a:uFill>
                <a:solidFill>
                  <a:srgbClr val="FFFFFF"/>
                </a:solidFill>
              </a:uFill>
              <a:latin typeface="Arial"/>
            </a:endParaRPr>
          </a:p>
          <a:p>
            <a:pPr>
              <a:lnSpc>
                <a:spcPct val="100000"/>
              </a:lnSpc>
            </a:pPr>
            <a:endParaRPr lang="en-IN" sz="1800" b="0" strike="noStrike" spc="-1">
              <a:solidFill>
                <a:srgbClr val="000000"/>
              </a:solidFill>
              <a:uFill>
                <a:solidFill>
                  <a:srgbClr val="FFFFFF"/>
                </a:solidFill>
              </a:uFill>
              <a:latin typeface="Arial"/>
            </a:endParaRPr>
          </a:p>
          <a:p>
            <a:pPr marL="285840" indent="-285480">
              <a:lnSpc>
                <a:spcPct val="100000"/>
              </a:lnSpc>
              <a:buClr>
                <a:srgbClr val="333333"/>
              </a:buClr>
              <a:buFont typeface="Arial"/>
              <a:buChar char="•"/>
            </a:pPr>
            <a:r>
              <a:rPr lang="en-IN" sz="1800" b="0" strike="noStrike" spc="-1">
                <a:solidFill>
                  <a:srgbClr val="333333"/>
                </a:solidFill>
                <a:uFill>
                  <a:solidFill>
                    <a:srgbClr val="FFFFFF"/>
                  </a:solidFill>
                </a:uFill>
                <a:latin typeface="Gill Sans"/>
                <a:ea typeface="Gill Sans"/>
              </a:rPr>
              <a:t>Retrofitting is less capital-intensive than building a new plant, optimizes the working of the existing plant while also increasing its lifespan. Membrane technology plays a vital role in retrofits. Low-pressure ultrafiltration membranes that can be fitted downstream of aeration systems of existing plants offer multiple benefits of capacity expansion and improved effluent quality.</a:t>
            </a:r>
            <a:endParaRPr lang="en-IN" sz="1800" b="0" strike="noStrike" spc="-1">
              <a:solidFill>
                <a:srgbClr val="000000"/>
              </a:solidFill>
              <a:uFill>
                <a:solidFill>
                  <a:srgbClr val="FFFFFF"/>
                </a:solidFill>
              </a:uFill>
              <a:latin typeface="Arial"/>
            </a:endParaRPr>
          </a:p>
          <a:p>
            <a:pPr>
              <a:lnSpc>
                <a:spcPct val="100000"/>
              </a:lnSpc>
            </a:pPr>
            <a:endParaRPr lang="en-IN" sz="1800" b="0" strike="noStrike" spc="-1">
              <a:solidFill>
                <a:srgbClr val="000000"/>
              </a:solidFill>
              <a:uFill>
                <a:solidFill>
                  <a:srgbClr val="FFFFFF"/>
                </a:solidFill>
              </a:uFill>
              <a:latin typeface="Arial"/>
            </a:endParaRPr>
          </a:p>
        </p:txBody>
      </p:sp>
      <p:sp>
        <p:nvSpPr>
          <p:cNvPr id="109" name="CustomShape 3"/>
          <p:cNvSpPr/>
          <p:nvPr/>
        </p:nvSpPr>
        <p:spPr>
          <a:xfrm>
            <a:off x="3345480" y="193680"/>
            <a:ext cx="5453640" cy="364680"/>
          </a:xfrm>
          <a:prstGeom prst="rect">
            <a:avLst/>
          </a:prstGeom>
          <a:solidFill>
            <a:srgbClr val="002060"/>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IN" sz="1800" b="1" strike="noStrike" spc="-1">
                <a:solidFill>
                  <a:srgbClr val="FFFFFF"/>
                </a:solidFill>
                <a:uFill>
                  <a:solidFill>
                    <a:srgbClr val="FFFFFF"/>
                  </a:solidFill>
                </a:uFill>
                <a:latin typeface="Calibri"/>
              </a:rPr>
              <a:t>APPLICATION OF TECHNOLOGIES…2</a:t>
            </a:r>
            <a:endParaRPr lang="en-IN"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CustomShape 1"/>
          <p:cNvSpPr/>
          <p:nvPr/>
        </p:nvSpPr>
        <p:spPr>
          <a:xfrm>
            <a:off x="455400" y="529560"/>
            <a:ext cx="5299560" cy="612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1800" b="0" strike="noStrike" spc="-1">
                <a:solidFill>
                  <a:srgbClr val="000000"/>
                </a:solidFill>
                <a:uFill>
                  <a:solidFill>
                    <a:srgbClr val="FFFFFF"/>
                  </a:solidFill>
                </a:uFill>
                <a:latin typeface="Gill Sans MT"/>
                <a:ea typeface="Gill Sans"/>
              </a:rPr>
              <a:t>Few advantages of retrofitting with membrane technology include:
• Improved productivity of wastewater treatment plants
• Reduction in per unit operating costs 
• Significant improvement in quality that can make effluent reusable in non-potable applications.</a:t>
            </a:r>
            <a:endParaRPr lang="en-IN" sz="1800" b="0" strike="noStrike" spc="-1">
              <a:solidFill>
                <a:srgbClr val="000000"/>
              </a:solidFill>
              <a:uFill>
                <a:solidFill>
                  <a:srgbClr val="FFFFFF"/>
                </a:solidFill>
              </a:uFill>
              <a:latin typeface="Arial"/>
            </a:endParaRPr>
          </a:p>
          <a:p>
            <a:pPr>
              <a:lnSpc>
                <a:spcPct val="100000"/>
              </a:lnSpc>
            </a:pPr>
            <a:endParaRPr lang="en-IN" sz="1800" b="0" strike="noStrike" spc="-1">
              <a:solidFill>
                <a:srgbClr val="000000"/>
              </a:solidFill>
              <a:uFill>
                <a:solidFill>
                  <a:srgbClr val="FFFFFF"/>
                </a:solidFill>
              </a:uFill>
              <a:latin typeface="Arial"/>
            </a:endParaRPr>
          </a:p>
          <a:p>
            <a:pPr>
              <a:lnSpc>
                <a:spcPct val="100000"/>
              </a:lnSpc>
            </a:pPr>
            <a:r>
              <a:rPr lang="en-IN" sz="1800" b="0" strike="noStrike" spc="-1">
                <a:solidFill>
                  <a:srgbClr val="000000"/>
                </a:solidFill>
                <a:uFill>
                  <a:solidFill>
                    <a:srgbClr val="FFFFFF"/>
                  </a:solidFill>
                </a:uFill>
                <a:latin typeface="Gill Sans MT"/>
                <a:ea typeface="Gill Sans"/>
              </a:rPr>
              <a:t>Treatment plants that used to discharge effluent could be upgraded and treated effluent could serve as a revenue generator.</a:t>
            </a:r>
            <a:endParaRPr lang="en-IN" sz="1800" b="0" strike="noStrike" spc="-1">
              <a:solidFill>
                <a:srgbClr val="000000"/>
              </a:solidFill>
              <a:uFill>
                <a:solidFill>
                  <a:srgbClr val="FFFFFF"/>
                </a:solidFill>
              </a:uFill>
              <a:latin typeface="Arial"/>
            </a:endParaRPr>
          </a:p>
          <a:p>
            <a:pPr>
              <a:lnSpc>
                <a:spcPct val="100000"/>
              </a:lnSpc>
            </a:pPr>
            <a:endParaRPr lang="en-IN" sz="1800" b="0" strike="noStrike" spc="-1">
              <a:solidFill>
                <a:srgbClr val="000000"/>
              </a:solidFill>
              <a:uFill>
                <a:solidFill>
                  <a:srgbClr val="FFFFFF"/>
                </a:solidFill>
              </a:uFill>
              <a:latin typeface="Arial"/>
            </a:endParaRPr>
          </a:p>
          <a:p>
            <a:pPr>
              <a:lnSpc>
                <a:spcPct val="100000"/>
              </a:lnSpc>
            </a:pPr>
            <a:r>
              <a:rPr lang="en-IN" sz="1800" b="0" strike="noStrike" spc="-1">
                <a:solidFill>
                  <a:srgbClr val="000000"/>
                </a:solidFill>
                <a:uFill>
                  <a:solidFill>
                    <a:srgbClr val="FFFFFF"/>
                  </a:solidFill>
                </a:uFill>
                <a:latin typeface="Gill Sans MT"/>
                <a:ea typeface="Gill Sans"/>
              </a:rPr>
              <a:t>Examples of retrofits in India can be seen in the industrial sector, where plants have seen increase in capacity by &gt; 80% and improvement in effluent standards to reuse levels. This has been achieved with minimal investment in land and civil works. Such practices need to be translated in the Municipal segment as well, thus reducing the investment burden for new plants.</a:t>
            </a:r>
            <a:endParaRPr lang="en-IN" sz="1800" b="0" strike="noStrike" spc="-1">
              <a:solidFill>
                <a:srgbClr val="000000"/>
              </a:solidFill>
              <a:uFill>
                <a:solidFill>
                  <a:srgbClr val="FFFFFF"/>
                </a:solidFill>
              </a:uFill>
              <a:latin typeface="Arial"/>
            </a:endParaRPr>
          </a:p>
          <a:p>
            <a:pPr>
              <a:lnSpc>
                <a:spcPct val="100000"/>
              </a:lnSpc>
            </a:pPr>
            <a:r>
              <a:rPr lang="en-IN" sz="1800" b="0" strike="noStrike" spc="-1">
                <a:solidFill>
                  <a:srgbClr val="000000"/>
                </a:solidFill>
                <a:uFill>
                  <a:solidFill>
                    <a:srgbClr val="FFFFFF"/>
                  </a:solidFill>
                </a:uFill>
                <a:latin typeface="Gill Sans MT"/>
                <a:ea typeface="Gill Sans"/>
              </a:rPr>
              <a:t>
</a:t>
            </a:r>
            <a:endParaRPr lang="en-IN" sz="1800" b="0" strike="noStrike" spc="-1">
              <a:solidFill>
                <a:srgbClr val="000000"/>
              </a:solidFill>
              <a:uFill>
                <a:solidFill>
                  <a:srgbClr val="FFFFFF"/>
                </a:solidFill>
              </a:uFill>
              <a:latin typeface="Arial"/>
            </a:endParaRPr>
          </a:p>
        </p:txBody>
      </p:sp>
      <p:pic>
        <p:nvPicPr>
          <p:cNvPr id="111" name="Picture 110"/>
          <p:cNvPicPr/>
          <p:nvPr/>
        </p:nvPicPr>
        <p:blipFill>
          <a:blip r:embed="rId2"/>
          <a:stretch/>
        </p:blipFill>
        <p:spPr>
          <a:xfrm>
            <a:off x="5904000" y="504000"/>
            <a:ext cx="5904000" cy="590400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1"/>
          <p:cNvPicPr/>
          <p:nvPr/>
        </p:nvPicPr>
        <p:blipFill>
          <a:blip r:embed="rId2"/>
          <a:stretch/>
        </p:blipFill>
        <p:spPr>
          <a:xfrm>
            <a:off x="1419840" y="816120"/>
            <a:ext cx="8740080" cy="5374440"/>
          </a:xfrm>
          <a:prstGeom prst="rect">
            <a:avLst/>
          </a:prstGeom>
          <a:ln>
            <a:noFill/>
          </a:ln>
        </p:spPr>
      </p:pic>
      <p:sp>
        <p:nvSpPr>
          <p:cNvPr id="113" name="CustomShape 1"/>
          <p:cNvSpPr/>
          <p:nvPr/>
        </p:nvSpPr>
        <p:spPr>
          <a:xfrm>
            <a:off x="1419840" y="215280"/>
            <a:ext cx="8713440" cy="364680"/>
          </a:xfrm>
          <a:prstGeom prst="rect">
            <a:avLst/>
          </a:prstGeom>
          <a:solidFill>
            <a:srgbClr val="C00000"/>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IN" sz="1800" b="1" strike="noStrike" cap="all" spc="-1">
                <a:solidFill>
                  <a:srgbClr val="FFFFFF"/>
                </a:solidFill>
                <a:uFill>
                  <a:solidFill>
                    <a:srgbClr val="FFFFFF"/>
                  </a:solidFill>
                </a:uFill>
                <a:latin typeface="Calibri"/>
              </a:rPr>
              <a:t>Financing for Sewerage Projects in India</a:t>
            </a:r>
            <a:endParaRPr lang="en-IN"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icture 1"/>
          <p:cNvPicPr/>
          <p:nvPr/>
        </p:nvPicPr>
        <p:blipFill>
          <a:blip r:embed="rId2"/>
          <a:srcRect b="88368"/>
          <a:stretch/>
        </p:blipFill>
        <p:spPr>
          <a:xfrm>
            <a:off x="1419840" y="816120"/>
            <a:ext cx="8740080" cy="624960"/>
          </a:xfrm>
          <a:prstGeom prst="rect">
            <a:avLst/>
          </a:prstGeom>
          <a:ln>
            <a:noFill/>
          </a:ln>
        </p:spPr>
      </p:pic>
      <p:pic>
        <p:nvPicPr>
          <p:cNvPr id="115" name="Picture 2"/>
          <p:cNvPicPr/>
          <p:nvPr/>
        </p:nvPicPr>
        <p:blipFill>
          <a:blip r:embed="rId3"/>
          <a:stretch/>
        </p:blipFill>
        <p:spPr>
          <a:xfrm>
            <a:off x="1419840" y="1441440"/>
            <a:ext cx="8740080" cy="5105160"/>
          </a:xfrm>
          <a:prstGeom prst="rect">
            <a:avLst/>
          </a:prstGeom>
          <a:ln>
            <a:noFill/>
          </a:ln>
        </p:spPr>
      </p:pic>
      <p:sp>
        <p:nvSpPr>
          <p:cNvPr id="116" name="CustomShape 1"/>
          <p:cNvSpPr/>
          <p:nvPr/>
        </p:nvSpPr>
        <p:spPr>
          <a:xfrm>
            <a:off x="1419840" y="215280"/>
            <a:ext cx="8713440" cy="364680"/>
          </a:xfrm>
          <a:prstGeom prst="rect">
            <a:avLst/>
          </a:prstGeom>
          <a:solidFill>
            <a:srgbClr val="C00000"/>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IN" sz="1800" b="1" strike="noStrike" cap="all" spc="-1">
                <a:solidFill>
                  <a:srgbClr val="FFFFFF"/>
                </a:solidFill>
                <a:uFill>
                  <a:solidFill>
                    <a:srgbClr val="FFFFFF"/>
                  </a:solidFill>
                </a:uFill>
                <a:latin typeface="Calibri"/>
              </a:rPr>
              <a:t>Financing for Sewerage Projects in India</a:t>
            </a:r>
            <a:endParaRPr lang="en-IN"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ustomShape 1"/>
          <p:cNvSpPr/>
          <p:nvPr/>
        </p:nvSpPr>
        <p:spPr>
          <a:xfrm>
            <a:off x="419400" y="947520"/>
            <a:ext cx="4937400" cy="5576760"/>
          </a:xfrm>
          <a:prstGeom prst="rect">
            <a:avLst/>
          </a:prstGeom>
          <a:solidFill>
            <a:srgbClr val="FFC00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1800" b="1" strike="noStrike" spc="-1">
                <a:solidFill>
                  <a:srgbClr val="000000"/>
                </a:solidFill>
                <a:uFill>
                  <a:solidFill>
                    <a:srgbClr val="FFFFFF"/>
                  </a:solidFill>
                </a:uFill>
                <a:latin typeface="Gill Sans MT"/>
                <a:ea typeface="Gill Sans"/>
              </a:rPr>
              <a:t>Design, Build, Operate Model (DBO): </a:t>
            </a:r>
            <a:endParaRPr lang="en-IN" sz="1800" b="0" strike="noStrike" spc="-1">
              <a:solidFill>
                <a:srgbClr val="000000"/>
              </a:solidFill>
              <a:uFill>
                <a:solidFill>
                  <a:srgbClr val="FFFFFF"/>
                </a:solidFill>
              </a:uFill>
              <a:latin typeface="Arial"/>
            </a:endParaRPr>
          </a:p>
          <a:p>
            <a:pPr>
              <a:lnSpc>
                <a:spcPct val="100000"/>
              </a:lnSpc>
            </a:pPr>
            <a:endParaRPr lang="en-IN"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IN" sz="1800" b="0" strike="noStrike" spc="-1">
                <a:solidFill>
                  <a:srgbClr val="000000"/>
                </a:solidFill>
                <a:uFill>
                  <a:solidFill>
                    <a:srgbClr val="FFFFFF"/>
                  </a:solidFill>
                </a:uFill>
                <a:latin typeface="Gill Sans MT"/>
                <a:ea typeface="Gill Sans"/>
              </a:rPr>
              <a:t>In this model, ULB or parastatal meets the capital costs for the project, and uses the private sector to bring in technology and managerial skills to operate and maintain the assets. </a:t>
            </a:r>
            <a:endParaRPr lang="en-IN"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IN" sz="1800" b="0" strike="noStrike" spc="-1">
                <a:solidFill>
                  <a:srgbClr val="000000"/>
                </a:solidFill>
                <a:uFill>
                  <a:solidFill>
                    <a:srgbClr val="FFFFFF"/>
                  </a:solidFill>
                </a:uFill>
                <a:latin typeface="Gill Sans MT"/>
                <a:ea typeface="Gill Sans"/>
              </a:rPr>
              <a:t>In most contracts, an EPC contract is awarded to the selected operator for construction of the sewerage assets linked to milestones and a separate fee is paid for operations and maintenance of the asset. </a:t>
            </a:r>
            <a:endParaRPr lang="en-IN"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IN" sz="1800" b="0" strike="noStrike" spc="-1">
                <a:solidFill>
                  <a:srgbClr val="000000"/>
                </a:solidFill>
                <a:uFill>
                  <a:solidFill>
                    <a:srgbClr val="FFFFFF"/>
                  </a:solidFill>
                </a:uFill>
                <a:latin typeface="Gill Sans MT"/>
                <a:ea typeface="Gill Sans"/>
              </a:rPr>
              <a:t>Early contracts in this sector had O&amp;M contracts for a period of 5 years, though some recent contracts have extended the tenure to upto 10 years. </a:t>
            </a:r>
            <a:endParaRPr lang="en-IN"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IN" sz="1800" b="0" strike="noStrike" spc="-1">
                <a:solidFill>
                  <a:srgbClr val="000000"/>
                </a:solidFill>
                <a:uFill>
                  <a:solidFill>
                    <a:srgbClr val="FFFFFF"/>
                  </a:solidFill>
                </a:uFill>
                <a:latin typeface="Gill Sans MT"/>
                <a:ea typeface="Gill Sans"/>
              </a:rPr>
              <a:t>In this model, the construction, technology and operating risks are borne by the private sector operator while the financing risk is borne by the government counterpart. </a:t>
            </a:r>
            <a:endParaRPr lang="en-IN" sz="1800" b="0" strike="noStrike" spc="-1">
              <a:solidFill>
                <a:srgbClr val="000000"/>
              </a:solidFill>
              <a:uFill>
                <a:solidFill>
                  <a:srgbClr val="FFFFFF"/>
                </a:solidFill>
              </a:uFill>
              <a:latin typeface="Arial"/>
            </a:endParaRPr>
          </a:p>
        </p:txBody>
      </p:sp>
      <p:sp>
        <p:nvSpPr>
          <p:cNvPr id="118" name="CustomShape 2"/>
          <p:cNvSpPr/>
          <p:nvPr/>
        </p:nvSpPr>
        <p:spPr>
          <a:xfrm>
            <a:off x="871200" y="247320"/>
            <a:ext cx="10660320" cy="36468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IN" sz="1800" b="1" strike="noStrike" spc="-1">
                <a:solidFill>
                  <a:srgbClr val="FFFFFF"/>
                </a:solidFill>
                <a:uFill>
                  <a:solidFill>
                    <a:srgbClr val="FFFFFF"/>
                  </a:solidFill>
                </a:uFill>
                <a:latin typeface="Gill Sans MT"/>
                <a:ea typeface="Gill Sans"/>
              </a:rPr>
              <a:t>BUSINESS MODELS FOR PRIVATE SECTOR PARTICIPATION IN SEWERAGE SECTOR</a:t>
            </a:r>
            <a:endParaRPr lang="en-IN" sz="1800" b="0" strike="noStrike" spc="-1">
              <a:solidFill>
                <a:srgbClr val="000000"/>
              </a:solidFill>
              <a:uFill>
                <a:solidFill>
                  <a:srgbClr val="FFFFFF"/>
                </a:solidFill>
              </a:uFill>
              <a:latin typeface="Arial"/>
            </a:endParaRPr>
          </a:p>
        </p:txBody>
      </p:sp>
      <p:sp>
        <p:nvSpPr>
          <p:cNvPr id="119" name="CustomShape 3"/>
          <p:cNvSpPr/>
          <p:nvPr/>
        </p:nvSpPr>
        <p:spPr>
          <a:xfrm>
            <a:off x="5532840" y="947520"/>
            <a:ext cx="6095520" cy="1736280"/>
          </a:xfrm>
          <a:prstGeom prst="rect">
            <a:avLst/>
          </a:prstGeom>
          <a:solidFill>
            <a:schemeClr val="accent6">
              <a:lumMod val="5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1800" b="1" strike="noStrike" spc="-1">
                <a:solidFill>
                  <a:srgbClr val="FFFFFF"/>
                </a:solidFill>
                <a:uFill>
                  <a:solidFill>
                    <a:srgbClr val="FFFFFF"/>
                  </a:solidFill>
                </a:uFill>
                <a:latin typeface="Gill Sans MT"/>
                <a:ea typeface="Gill Sans"/>
              </a:rPr>
              <a:t>Build, Operate, and Transfer Models (BOT): </a:t>
            </a:r>
            <a:r>
              <a:rPr lang="en-IN" sz="1800" b="0" strike="noStrike" spc="-1">
                <a:solidFill>
                  <a:srgbClr val="FFFFFF"/>
                </a:solidFill>
                <a:uFill>
                  <a:solidFill>
                    <a:srgbClr val="FFFFFF"/>
                  </a:solidFill>
                </a:uFill>
                <a:latin typeface="Gill Sans MT"/>
                <a:ea typeface="Gill Sans"/>
              </a:rPr>
              <a:t>These models are primarily concessions, where the private sector designs, constructs, finances capital expenditure, operates and maintains the assets and at the end of concession period returns it to the Concession Granting Authority (CGA). In practice there are three variants of the BOT model followed in India:</a:t>
            </a:r>
            <a:endParaRPr lang="en-IN" sz="1800" b="0" strike="noStrike" spc="-1">
              <a:solidFill>
                <a:srgbClr val="000000"/>
              </a:solidFill>
              <a:uFill>
                <a:solidFill>
                  <a:srgbClr val="FFFFFF"/>
                </a:solidFill>
              </a:uFill>
              <a:latin typeface="Arial"/>
            </a:endParaRPr>
          </a:p>
        </p:txBody>
      </p:sp>
      <p:sp>
        <p:nvSpPr>
          <p:cNvPr id="120" name="CustomShape 4"/>
          <p:cNvSpPr/>
          <p:nvPr/>
        </p:nvSpPr>
        <p:spPr>
          <a:xfrm>
            <a:off x="5532840" y="3025080"/>
            <a:ext cx="6095520" cy="1461960"/>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1800" b="1" strike="noStrike" spc="-1">
                <a:solidFill>
                  <a:srgbClr val="000000"/>
                </a:solidFill>
                <a:uFill>
                  <a:solidFill>
                    <a:srgbClr val="FFFFFF"/>
                  </a:solidFill>
                </a:uFill>
                <a:latin typeface="Gill Sans MT"/>
                <a:ea typeface="Gill Sans"/>
              </a:rPr>
              <a:t>BOT Third Party PPP(Annuity) </a:t>
            </a:r>
            <a:r>
              <a:rPr lang="en-IN" sz="1800" b="0" strike="noStrike" spc="-1">
                <a:solidFill>
                  <a:srgbClr val="000000"/>
                </a:solidFill>
                <a:uFill>
                  <a:solidFill>
                    <a:srgbClr val="FFFFFF"/>
                  </a:solidFill>
                </a:uFill>
                <a:latin typeface="Gill Sans MT"/>
                <a:ea typeface="Gill Sans"/>
              </a:rPr>
              <a:t>– in this case, a third party operator is hired by the CGA to provide wastewater collection, treatment and discharge/ reuse services to the end users and is paid an annuity by the CGA to cover capital and O&amp;M costs.</a:t>
            </a:r>
            <a:endParaRPr lang="en-IN" sz="1800" b="0" strike="noStrike" spc="-1">
              <a:solidFill>
                <a:srgbClr val="000000"/>
              </a:solidFill>
              <a:uFill>
                <a:solidFill>
                  <a:srgbClr val="FFFFFF"/>
                </a:solidFill>
              </a:uFill>
              <a:latin typeface="Arial"/>
            </a:endParaRPr>
          </a:p>
        </p:txBody>
      </p:sp>
      <p:sp>
        <p:nvSpPr>
          <p:cNvPr id="121" name="CustomShape 5"/>
          <p:cNvSpPr/>
          <p:nvPr/>
        </p:nvSpPr>
        <p:spPr>
          <a:xfrm>
            <a:off x="5532840" y="4548600"/>
            <a:ext cx="6095520" cy="2010600"/>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1800" b="1" strike="noStrike" spc="-1">
                <a:solidFill>
                  <a:srgbClr val="000000"/>
                </a:solidFill>
                <a:uFill>
                  <a:solidFill>
                    <a:srgbClr val="FFFFFF"/>
                  </a:solidFill>
                </a:uFill>
                <a:latin typeface="Gill Sans MT"/>
                <a:ea typeface="Gill Sans"/>
              </a:rPr>
              <a:t>BOT Third Party PPP (User Charge) </a:t>
            </a:r>
            <a:r>
              <a:rPr lang="en-IN" sz="1800" b="0" strike="noStrike" spc="-1">
                <a:solidFill>
                  <a:srgbClr val="000000"/>
                </a:solidFill>
                <a:uFill>
                  <a:solidFill>
                    <a:srgbClr val="FFFFFF"/>
                  </a:solidFill>
                </a:uFill>
                <a:latin typeface="Gill Sans MT"/>
                <a:ea typeface="Gill Sans"/>
              </a:rPr>
              <a:t>– in this case, a third party operator is hired by the CGA to provide wastewater collection, treatment and discharge/ reuse services to the end users and collects user charges in return from end-users itself to recover its capital investments, cover O&amp;M costs and meet its return expectations. These Models are also known as Design, Build, Finance, Operate, Transfer (DBFOT).</a:t>
            </a:r>
            <a:endParaRPr lang="en-IN"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CustomShape 1"/>
          <p:cNvSpPr/>
          <p:nvPr/>
        </p:nvSpPr>
        <p:spPr>
          <a:xfrm>
            <a:off x="2058120" y="1062000"/>
            <a:ext cx="7752240" cy="5302440"/>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1800" b="1" strike="noStrike" spc="-1">
                <a:solidFill>
                  <a:srgbClr val="000000"/>
                </a:solidFill>
                <a:uFill>
                  <a:solidFill>
                    <a:srgbClr val="FFFFFF"/>
                  </a:solidFill>
                </a:uFill>
                <a:latin typeface="Gill Sans MT"/>
                <a:ea typeface="Gill Sans"/>
              </a:rPr>
              <a:t>BOT End User PPP </a:t>
            </a:r>
            <a:r>
              <a:rPr lang="en-IN" sz="1800" b="0" strike="noStrike" spc="-1">
                <a:solidFill>
                  <a:srgbClr val="000000"/>
                </a:solidFill>
                <a:uFill>
                  <a:solidFill>
                    <a:srgbClr val="FFFFFF"/>
                  </a:solidFill>
                </a:uFill>
                <a:latin typeface="Gill Sans MT"/>
                <a:ea typeface="Gill Sans"/>
              </a:rPr>
              <a:t>– in this case the end user is an industrial firm or power plant which is a bulk consumer of water. </a:t>
            </a:r>
            <a:endParaRPr lang="en-IN" sz="1800" b="0" strike="noStrike" spc="-1">
              <a:solidFill>
                <a:srgbClr val="000000"/>
              </a:solidFill>
              <a:uFill>
                <a:solidFill>
                  <a:srgbClr val="FFFFFF"/>
                </a:solidFill>
              </a:uFill>
              <a:latin typeface="Arial"/>
            </a:endParaRPr>
          </a:p>
          <a:p>
            <a:pPr>
              <a:lnSpc>
                <a:spcPct val="100000"/>
              </a:lnSpc>
            </a:pPr>
            <a:endParaRPr lang="en-IN" sz="1800" b="0" strike="noStrike" spc="-1">
              <a:solidFill>
                <a:srgbClr val="000000"/>
              </a:solidFill>
              <a:uFill>
                <a:solidFill>
                  <a:srgbClr val="FFFFFF"/>
                </a:solidFill>
              </a:uFill>
              <a:latin typeface="Arial"/>
            </a:endParaRPr>
          </a:p>
          <a:p>
            <a:pPr>
              <a:lnSpc>
                <a:spcPct val="100000"/>
              </a:lnSpc>
            </a:pPr>
            <a:r>
              <a:rPr lang="en-IN" sz="1800" b="0" strike="noStrike" spc="-1">
                <a:solidFill>
                  <a:srgbClr val="000000"/>
                </a:solidFill>
                <a:uFill>
                  <a:solidFill>
                    <a:srgbClr val="FFFFFF"/>
                  </a:solidFill>
                </a:uFill>
                <a:latin typeface="Gill Sans MT"/>
                <a:ea typeface="Gill Sans"/>
              </a:rPr>
              <a:t>The end user or consumer itself is the private operator, hence owns and takes responsibility for the project. The end user purchases either treated or raw sewage from the ULB / Water Utility from its STPs/discharge points through a long term wastewater supply or purchase contract; conveys it to its facility; and treats it to a level required by it for its internal process and other non-potable uses. </a:t>
            </a:r>
            <a:endParaRPr lang="en-IN" sz="1800" b="0" strike="noStrike" spc="-1">
              <a:solidFill>
                <a:srgbClr val="000000"/>
              </a:solidFill>
              <a:uFill>
                <a:solidFill>
                  <a:srgbClr val="FFFFFF"/>
                </a:solidFill>
              </a:uFill>
              <a:latin typeface="Arial"/>
            </a:endParaRPr>
          </a:p>
          <a:p>
            <a:pPr>
              <a:lnSpc>
                <a:spcPct val="100000"/>
              </a:lnSpc>
            </a:pPr>
            <a:endParaRPr lang="en-IN" sz="1800" b="0" strike="noStrike" spc="-1">
              <a:solidFill>
                <a:srgbClr val="000000"/>
              </a:solidFill>
              <a:uFill>
                <a:solidFill>
                  <a:srgbClr val="FFFFFF"/>
                </a:solidFill>
              </a:uFill>
              <a:latin typeface="Arial"/>
            </a:endParaRPr>
          </a:p>
          <a:p>
            <a:pPr>
              <a:lnSpc>
                <a:spcPct val="100000"/>
              </a:lnSpc>
            </a:pPr>
            <a:r>
              <a:rPr lang="en-IN" sz="1800" b="0" strike="noStrike" spc="-1">
                <a:solidFill>
                  <a:srgbClr val="000000"/>
                </a:solidFill>
                <a:uFill>
                  <a:solidFill>
                    <a:srgbClr val="FFFFFF"/>
                  </a:solidFill>
                </a:uFill>
                <a:latin typeface="Gill Sans MT"/>
                <a:ea typeface="Gill Sans"/>
              </a:rPr>
              <a:t>The end user is responsible for financing all the capital and operating expenditures required for the conveyance infrastructure and additional treatment facilities. In certain cases, the end user undertakes to operate the municipal STPs for the ULB / Water Utility at its own cost as well, in return for free treated sewage supplies from the STPs through a long term agreement. </a:t>
            </a:r>
            <a:endParaRPr lang="en-IN" sz="1800" b="0" strike="noStrike" spc="-1">
              <a:solidFill>
                <a:srgbClr val="000000"/>
              </a:solidFill>
              <a:uFill>
                <a:solidFill>
                  <a:srgbClr val="FFFFFF"/>
                </a:solidFill>
              </a:uFill>
              <a:latin typeface="Arial"/>
            </a:endParaRPr>
          </a:p>
          <a:p>
            <a:pPr>
              <a:lnSpc>
                <a:spcPct val="100000"/>
              </a:lnSpc>
            </a:pPr>
            <a:endParaRPr lang="en-IN" sz="1800" b="0" strike="noStrike" spc="-1">
              <a:solidFill>
                <a:srgbClr val="000000"/>
              </a:solidFill>
              <a:uFill>
                <a:solidFill>
                  <a:srgbClr val="FFFFFF"/>
                </a:solidFill>
              </a:uFill>
              <a:latin typeface="Arial"/>
            </a:endParaRPr>
          </a:p>
          <a:p>
            <a:pPr>
              <a:lnSpc>
                <a:spcPct val="100000"/>
              </a:lnSpc>
            </a:pPr>
            <a:r>
              <a:rPr lang="en-IN" sz="1800" b="0" strike="noStrike" spc="-1">
                <a:solidFill>
                  <a:srgbClr val="000000"/>
                </a:solidFill>
                <a:uFill>
                  <a:solidFill>
                    <a:srgbClr val="FFFFFF"/>
                  </a:solidFill>
                </a:uFill>
                <a:latin typeface="Gill Sans MT"/>
                <a:ea typeface="Gill Sans"/>
              </a:rPr>
              <a:t>The benefit is the cost savings emanating from a stable source of water of the requisite quality for own use at a cost which is lower than the cost of alternative sources of treated water. </a:t>
            </a:r>
            <a:endParaRPr lang="en-IN" sz="1800" b="0" strike="noStrike" spc="-1">
              <a:solidFill>
                <a:srgbClr val="000000"/>
              </a:solidFill>
              <a:uFill>
                <a:solidFill>
                  <a:srgbClr val="FFFFFF"/>
                </a:solidFill>
              </a:uFill>
              <a:latin typeface="Arial"/>
            </a:endParaRPr>
          </a:p>
        </p:txBody>
      </p:sp>
      <p:sp>
        <p:nvSpPr>
          <p:cNvPr id="123" name="CustomShape 2"/>
          <p:cNvSpPr/>
          <p:nvPr/>
        </p:nvSpPr>
        <p:spPr>
          <a:xfrm>
            <a:off x="849960" y="419400"/>
            <a:ext cx="10660320" cy="364680"/>
          </a:xfrm>
          <a:prstGeom prst="rect">
            <a:avLst/>
          </a:prstGeom>
          <a:solidFill>
            <a:srgbClr val="0070C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1800" b="1" strike="noStrike" spc="-1">
                <a:solidFill>
                  <a:srgbClr val="FFFFFF"/>
                </a:solidFill>
                <a:uFill>
                  <a:solidFill>
                    <a:srgbClr val="FFFFFF"/>
                  </a:solidFill>
                </a:uFill>
                <a:latin typeface="Gill Sans MT"/>
                <a:ea typeface="Gill Sans"/>
              </a:rPr>
              <a:t>BUSINESS MODELS FOR PRIVATE SECTOR PARTICIPATION IN SEWERAGE SECTOR</a:t>
            </a:r>
            <a:endParaRPr lang="en-IN"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ustomShape 1"/>
          <p:cNvSpPr/>
          <p:nvPr/>
        </p:nvSpPr>
        <p:spPr>
          <a:xfrm>
            <a:off x="1796400" y="473400"/>
            <a:ext cx="8186040" cy="364680"/>
          </a:xfrm>
          <a:prstGeom prst="rect">
            <a:avLst/>
          </a:prstGeom>
          <a:solidFill>
            <a:srgbClr val="002060"/>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IN" sz="1800" b="1" strike="noStrike" spc="-1">
                <a:solidFill>
                  <a:srgbClr val="FFFFFF"/>
                </a:solidFill>
                <a:uFill>
                  <a:solidFill>
                    <a:srgbClr val="FFFFFF"/>
                  </a:solidFill>
                </a:uFill>
                <a:latin typeface="Gill Sans"/>
                <a:ea typeface="Gill Sans"/>
              </a:rPr>
              <a:t>WHICH BUSINESS MODEL WILL WORK IN INDIA</a:t>
            </a:r>
            <a:endParaRPr lang="en-IN" sz="1800" b="0" strike="noStrike" spc="-1">
              <a:solidFill>
                <a:srgbClr val="000000"/>
              </a:solidFill>
              <a:uFill>
                <a:solidFill>
                  <a:srgbClr val="FFFFFF"/>
                </a:solidFill>
              </a:uFill>
              <a:latin typeface="Arial"/>
            </a:endParaRPr>
          </a:p>
        </p:txBody>
      </p:sp>
      <p:sp>
        <p:nvSpPr>
          <p:cNvPr id="125" name="CustomShape 2"/>
          <p:cNvSpPr/>
          <p:nvPr/>
        </p:nvSpPr>
        <p:spPr>
          <a:xfrm>
            <a:off x="537840" y="1113120"/>
            <a:ext cx="4571640" cy="5576760"/>
          </a:xfrm>
          <a:prstGeom prst="rect">
            <a:avLst/>
          </a:prstGeom>
          <a:solidFill>
            <a:schemeClr val="accent4">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1800" b="1" strike="noStrike" spc="-1">
                <a:solidFill>
                  <a:srgbClr val="000000"/>
                </a:solidFill>
                <a:uFill>
                  <a:solidFill>
                    <a:srgbClr val="FFFFFF"/>
                  </a:solidFill>
                </a:uFill>
                <a:latin typeface="Gill Sans MT"/>
                <a:ea typeface="Gill Sans"/>
              </a:rPr>
              <a:t>For DBOs to be successful it is essential to: </a:t>
            </a:r>
            <a:endParaRPr lang="en-IN" sz="1800" b="0" strike="noStrike" spc="-1">
              <a:solidFill>
                <a:srgbClr val="000000"/>
              </a:solidFill>
              <a:uFill>
                <a:solidFill>
                  <a:srgbClr val="FFFFFF"/>
                </a:solidFill>
              </a:uFill>
              <a:latin typeface="Arial"/>
            </a:endParaRPr>
          </a:p>
          <a:p>
            <a:pPr marL="343080" indent="-342720">
              <a:lnSpc>
                <a:spcPct val="100000"/>
              </a:lnSpc>
              <a:buClr>
                <a:srgbClr val="000000"/>
              </a:buClr>
              <a:buFont typeface="StarSymbol"/>
              <a:buAutoNum type="arabicPeriod"/>
            </a:pPr>
            <a:r>
              <a:rPr lang="en-IN" sz="1800" b="1" strike="noStrike" spc="-1">
                <a:solidFill>
                  <a:srgbClr val="000000"/>
                </a:solidFill>
                <a:uFill>
                  <a:solidFill>
                    <a:srgbClr val="FFFFFF"/>
                  </a:solidFill>
                </a:uFill>
                <a:latin typeface="Gill Sans MT"/>
                <a:ea typeface="Gill Sans"/>
              </a:rPr>
              <a:t>scope the project well, provide extensive and up to date technical and financial information to the bidders; </a:t>
            </a:r>
            <a:endParaRPr lang="en-IN" sz="1800" b="0" strike="noStrike" spc="-1">
              <a:solidFill>
                <a:srgbClr val="000000"/>
              </a:solidFill>
              <a:uFill>
                <a:solidFill>
                  <a:srgbClr val="FFFFFF"/>
                </a:solidFill>
              </a:uFill>
              <a:latin typeface="Arial"/>
            </a:endParaRPr>
          </a:p>
          <a:p>
            <a:pPr marL="343080" indent="-342720">
              <a:lnSpc>
                <a:spcPct val="100000"/>
              </a:lnSpc>
              <a:buClr>
                <a:srgbClr val="000000"/>
              </a:buClr>
              <a:buFont typeface="StarSymbol"/>
              <a:buAutoNum type="arabicPeriod"/>
            </a:pPr>
            <a:r>
              <a:rPr lang="en-IN" sz="1800" b="1" strike="noStrike" spc="-1">
                <a:solidFill>
                  <a:srgbClr val="000000"/>
                </a:solidFill>
                <a:uFill>
                  <a:solidFill>
                    <a:srgbClr val="FFFFFF"/>
                  </a:solidFill>
                </a:uFill>
                <a:latin typeface="Gill Sans MT"/>
                <a:ea typeface="Gill Sans"/>
              </a:rPr>
              <a:t>have a clear bid selection parameter; </a:t>
            </a:r>
            <a:endParaRPr lang="en-IN" sz="1800" b="0" strike="noStrike" spc="-1">
              <a:solidFill>
                <a:srgbClr val="000000"/>
              </a:solidFill>
              <a:uFill>
                <a:solidFill>
                  <a:srgbClr val="FFFFFF"/>
                </a:solidFill>
              </a:uFill>
              <a:latin typeface="Arial"/>
            </a:endParaRPr>
          </a:p>
          <a:p>
            <a:pPr marL="343080" indent="-342720">
              <a:lnSpc>
                <a:spcPct val="100000"/>
              </a:lnSpc>
              <a:buClr>
                <a:srgbClr val="000000"/>
              </a:buClr>
              <a:buFont typeface="StarSymbol"/>
              <a:buAutoNum type="arabicPeriod"/>
            </a:pPr>
            <a:r>
              <a:rPr lang="en-IN" sz="1800" b="1" strike="noStrike" spc="-1">
                <a:solidFill>
                  <a:srgbClr val="000000"/>
                </a:solidFill>
                <a:uFill>
                  <a:solidFill>
                    <a:srgbClr val="FFFFFF"/>
                  </a:solidFill>
                </a:uFill>
                <a:latin typeface="Gill Sans MT"/>
                <a:ea typeface="Gill Sans"/>
              </a:rPr>
              <a:t>provide O&amp;M/Management Fee guarantees to the operator. </a:t>
            </a:r>
            <a:endParaRPr lang="en-IN" sz="1800" b="0" strike="noStrike" spc="-1">
              <a:solidFill>
                <a:srgbClr val="000000"/>
              </a:solidFill>
              <a:uFill>
                <a:solidFill>
                  <a:srgbClr val="FFFFFF"/>
                </a:solidFill>
              </a:uFill>
              <a:latin typeface="Arial"/>
            </a:endParaRPr>
          </a:p>
          <a:p>
            <a:pPr marL="343080" indent="-342720">
              <a:lnSpc>
                <a:spcPct val="100000"/>
              </a:lnSpc>
              <a:buClr>
                <a:srgbClr val="000000"/>
              </a:buClr>
              <a:buFont typeface="StarSymbol"/>
              <a:buAutoNum type="arabicPeriod"/>
            </a:pPr>
            <a:r>
              <a:rPr lang="en-IN" sz="1800" b="1" strike="noStrike" spc="-1">
                <a:solidFill>
                  <a:srgbClr val="000000"/>
                </a:solidFill>
                <a:uFill>
                  <a:solidFill>
                    <a:srgbClr val="FFFFFF"/>
                  </a:solidFill>
                </a:uFill>
                <a:latin typeface="Gill Sans MT"/>
                <a:ea typeface="Gill Sans"/>
              </a:rPr>
              <a:t>Another essential factor is the public sector’s source of funding capital expenditures. Financing in the form of grants and term loans by Government of India and multi-lateral and bi-lateral donor agencies assures timely and full payment of capital expenditure dues of the private contractor as per the payment schedule.</a:t>
            </a:r>
            <a:endParaRPr lang="en-IN" sz="1800" b="0" strike="noStrike" spc="-1">
              <a:solidFill>
                <a:srgbClr val="000000"/>
              </a:solidFill>
              <a:uFill>
                <a:solidFill>
                  <a:srgbClr val="FFFFFF"/>
                </a:solidFill>
              </a:uFill>
              <a:latin typeface="Arial"/>
            </a:endParaRPr>
          </a:p>
          <a:p>
            <a:pPr>
              <a:lnSpc>
                <a:spcPct val="100000"/>
              </a:lnSpc>
            </a:pPr>
            <a:endParaRPr lang="en-IN" sz="1800" b="0" strike="noStrike" spc="-1">
              <a:solidFill>
                <a:srgbClr val="000000"/>
              </a:solidFill>
              <a:uFill>
                <a:solidFill>
                  <a:srgbClr val="FFFFFF"/>
                </a:solidFill>
              </a:uFill>
              <a:latin typeface="Arial"/>
            </a:endParaRPr>
          </a:p>
        </p:txBody>
      </p:sp>
      <p:sp>
        <p:nvSpPr>
          <p:cNvPr id="126" name="CustomShape 3"/>
          <p:cNvSpPr/>
          <p:nvPr/>
        </p:nvSpPr>
        <p:spPr>
          <a:xfrm>
            <a:off x="5468400" y="1107360"/>
            <a:ext cx="5923440" cy="5302440"/>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1800" b="1" strike="noStrike" spc="-1">
                <a:solidFill>
                  <a:srgbClr val="000000"/>
                </a:solidFill>
                <a:uFill>
                  <a:solidFill>
                    <a:srgbClr val="FFFFFF"/>
                  </a:solidFill>
                </a:uFill>
                <a:latin typeface="Gill Sans MT"/>
                <a:ea typeface="Gill Sans"/>
              </a:rPr>
              <a:t>BOT End-User PPP – They are successful because there is: </a:t>
            </a:r>
            <a:endParaRPr lang="en-IN" sz="1800" b="0" strike="noStrike" spc="-1">
              <a:solidFill>
                <a:srgbClr val="000000"/>
              </a:solidFill>
              <a:uFill>
                <a:solidFill>
                  <a:srgbClr val="FFFFFF"/>
                </a:solidFill>
              </a:uFill>
              <a:latin typeface="Arial"/>
            </a:endParaRPr>
          </a:p>
          <a:p>
            <a:pPr marL="343080" indent="-342720">
              <a:lnSpc>
                <a:spcPct val="100000"/>
              </a:lnSpc>
              <a:buClr>
                <a:srgbClr val="000000"/>
              </a:buClr>
              <a:buFont typeface="StarSymbol"/>
              <a:buAutoNum type="arabicPeriod"/>
            </a:pPr>
            <a:r>
              <a:rPr lang="en-IN" sz="1800" b="1" strike="noStrike" spc="-1">
                <a:solidFill>
                  <a:srgbClr val="000000"/>
                </a:solidFill>
                <a:uFill>
                  <a:solidFill>
                    <a:srgbClr val="FFFFFF"/>
                  </a:solidFill>
                </a:uFill>
                <a:latin typeface="Gill Sans MT"/>
                <a:ea typeface="Gill Sans"/>
              </a:rPr>
              <a:t>Strong ownership of the project by the end-user as well as the ULB (which earns royalty revenue on recycled sewage and sometimes savings in O&amp;M expenditure on its secondary treatment STPs); and </a:t>
            </a:r>
            <a:endParaRPr lang="en-IN" sz="1800" b="0" strike="noStrike" spc="-1">
              <a:solidFill>
                <a:srgbClr val="000000"/>
              </a:solidFill>
              <a:uFill>
                <a:solidFill>
                  <a:srgbClr val="FFFFFF"/>
                </a:solidFill>
              </a:uFill>
              <a:latin typeface="Arial"/>
            </a:endParaRPr>
          </a:p>
          <a:p>
            <a:pPr marL="343080" indent="-342720">
              <a:lnSpc>
                <a:spcPct val="100000"/>
              </a:lnSpc>
              <a:buClr>
                <a:srgbClr val="000000"/>
              </a:buClr>
              <a:buFont typeface="StarSymbol"/>
              <a:buAutoNum type="arabicPeriod"/>
            </a:pPr>
            <a:r>
              <a:rPr lang="en-IN" sz="1800" b="1" strike="noStrike" spc="-1">
                <a:solidFill>
                  <a:srgbClr val="000000"/>
                </a:solidFill>
                <a:uFill>
                  <a:solidFill>
                    <a:srgbClr val="FFFFFF"/>
                  </a:solidFill>
                </a:uFill>
                <a:latin typeface="Gill Sans MT"/>
                <a:ea typeface="Gill Sans"/>
              </a:rPr>
              <a:t>The project is driven by end-user needs underpinned by economic factors such as cost of procuring water from alternative sources as determined by the end-user itself. The consequent high level of commitment as well as an intimate understanding of user requirements ensures that the project is designed according to the specifications of the end-user and is able to withstand the delays and increases in cost caused by, among others, land acquisition problems, change in scope due to inadequate project preparation and contract limitations.</a:t>
            </a:r>
            <a:endParaRPr lang="en-IN"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CustomShape 1"/>
          <p:cNvSpPr/>
          <p:nvPr/>
        </p:nvSpPr>
        <p:spPr>
          <a:xfrm>
            <a:off x="547920" y="278640"/>
            <a:ext cx="5643720" cy="6399720"/>
          </a:xfrm>
          <a:prstGeom prst="rect">
            <a:avLst/>
          </a:prstGeom>
          <a:solidFill>
            <a:schemeClr val="accent5">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1800" b="1" strike="noStrike" spc="-1">
                <a:solidFill>
                  <a:srgbClr val="000000"/>
                </a:solidFill>
                <a:uFill>
                  <a:solidFill>
                    <a:srgbClr val="FFFFFF"/>
                  </a:solidFill>
                </a:uFill>
                <a:latin typeface="Gill Sans MT"/>
                <a:ea typeface="Gill Sans"/>
              </a:rPr>
              <a:t>BOT Third-Party PPP (Annuity) </a:t>
            </a:r>
            <a:r>
              <a:rPr lang="en-IN" sz="1800" b="0" strike="noStrike" spc="-1">
                <a:solidFill>
                  <a:srgbClr val="000000"/>
                </a:solidFill>
                <a:uFill>
                  <a:solidFill>
                    <a:srgbClr val="FFFFFF"/>
                  </a:solidFill>
                </a:uFill>
                <a:latin typeface="Gill Sans MT"/>
                <a:ea typeface="Gill Sans"/>
              </a:rPr>
              <a:t>– The success factors associated with this category of PPP are: </a:t>
            </a:r>
            <a:endParaRPr lang="en-IN" sz="1800" b="0" strike="noStrike" spc="-1">
              <a:solidFill>
                <a:srgbClr val="000000"/>
              </a:solidFill>
              <a:uFill>
                <a:solidFill>
                  <a:srgbClr val="FFFFFF"/>
                </a:solidFill>
              </a:uFill>
              <a:latin typeface="Arial"/>
            </a:endParaRPr>
          </a:p>
          <a:p>
            <a:pPr marL="343080" indent="-342720">
              <a:lnSpc>
                <a:spcPct val="100000"/>
              </a:lnSpc>
              <a:buClr>
                <a:srgbClr val="000000"/>
              </a:buClr>
              <a:buFont typeface="StarSymbol"/>
              <a:buAutoNum type="arabicPeriod"/>
            </a:pPr>
            <a:r>
              <a:rPr lang="en-IN" sz="1800" b="0" strike="noStrike" spc="-1">
                <a:solidFill>
                  <a:srgbClr val="000000"/>
                </a:solidFill>
                <a:uFill>
                  <a:solidFill>
                    <a:srgbClr val="FFFFFF"/>
                  </a:solidFill>
                </a:uFill>
                <a:latin typeface="Gill Sans MT"/>
                <a:ea typeface="Gill Sans"/>
              </a:rPr>
              <a:t>Presence of detailed studies to assess need, scope the project and collect up to date technical and financial information for bid purposes; </a:t>
            </a:r>
            <a:endParaRPr lang="en-IN" sz="1800" b="0" strike="noStrike" spc="-1">
              <a:solidFill>
                <a:srgbClr val="000000"/>
              </a:solidFill>
              <a:uFill>
                <a:solidFill>
                  <a:srgbClr val="FFFFFF"/>
                </a:solidFill>
              </a:uFill>
              <a:latin typeface="Arial"/>
            </a:endParaRPr>
          </a:p>
          <a:p>
            <a:pPr marL="343080" indent="-342720">
              <a:lnSpc>
                <a:spcPct val="100000"/>
              </a:lnSpc>
              <a:buClr>
                <a:srgbClr val="000000"/>
              </a:buClr>
              <a:buFont typeface="StarSymbol"/>
              <a:buAutoNum type="arabicPeriod"/>
            </a:pPr>
            <a:r>
              <a:rPr lang="en-IN" sz="1800" b="0" strike="noStrike" spc="-1">
                <a:solidFill>
                  <a:srgbClr val="000000"/>
                </a:solidFill>
                <a:uFill>
                  <a:solidFill>
                    <a:srgbClr val="FFFFFF"/>
                  </a:solidFill>
                </a:uFill>
                <a:latin typeface="Gill Sans MT"/>
                <a:ea typeface="Gill Sans"/>
              </a:rPr>
              <a:t>Majority (70% to 90%) of the project cost is funded by grants from Centre and States as well as low-cost, long tenor loans from multi-lateral and bilateral agencies ensuring low fixed capital investment costs for the private operator hence low annuity payment requirements; </a:t>
            </a:r>
            <a:endParaRPr lang="en-IN" sz="1800" b="0" strike="noStrike" spc="-1">
              <a:solidFill>
                <a:srgbClr val="000000"/>
              </a:solidFill>
              <a:uFill>
                <a:solidFill>
                  <a:srgbClr val="FFFFFF"/>
                </a:solidFill>
              </a:uFill>
              <a:latin typeface="Arial"/>
            </a:endParaRPr>
          </a:p>
          <a:p>
            <a:pPr marL="343080" indent="-342720">
              <a:lnSpc>
                <a:spcPct val="100000"/>
              </a:lnSpc>
              <a:buClr>
                <a:srgbClr val="000000"/>
              </a:buClr>
              <a:buFont typeface="StarSymbol"/>
              <a:buAutoNum type="arabicPeriod"/>
            </a:pPr>
            <a:r>
              <a:rPr lang="en-IN" sz="1800" b="0" strike="noStrike" spc="-1">
                <a:solidFill>
                  <a:srgbClr val="000000"/>
                </a:solidFill>
                <a:uFill>
                  <a:solidFill>
                    <a:srgbClr val="FFFFFF"/>
                  </a:solidFill>
                </a:uFill>
                <a:latin typeface="Gill Sans MT"/>
                <a:ea typeface="Gill Sans"/>
              </a:rPr>
              <a:t>Contractual assurances regarding full and timely annuity payments by the ULB and/or the State Government. </a:t>
            </a:r>
            <a:endParaRPr lang="en-IN" sz="1800" b="0" strike="noStrike" spc="-1">
              <a:solidFill>
                <a:srgbClr val="000000"/>
              </a:solidFill>
              <a:uFill>
                <a:solidFill>
                  <a:srgbClr val="FFFFFF"/>
                </a:solidFill>
              </a:uFill>
              <a:latin typeface="Arial"/>
            </a:endParaRPr>
          </a:p>
          <a:p>
            <a:pPr marL="343080" indent="-342720">
              <a:lnSpc>
                <a:spcPct val="100000"/>
              </a:lnSpc>
              <a:buClr>
                <a:srgbClr val="000000"/>
              </a:buClr>
              <a:buFont typeface="StarSymbol"/>
              <a:buAutoNum type="arabicPeriod"/>
            </a:pPr>
            <a:r>
              <a:rPr lang="en-IN" sz="1800" b="0" strike="noStrike" spc="-1">
                <a:solidFill>
                  <a:srgbClr val="000000"/>
                </a:solidFill>
                <a:uFill>
                  <a:solidFill>
                    <a:srgbClr val="FFFFFF"/>
                  </a:solidFill>
                </a:uFill>
                <a:latin typeface="Gill Sans MT"/>
                <a:ea typeface="Gill Sans"/>
              </a:rPr>
              <a:t>In case of operator non-performance due to inadequate quantity or poor quality of sewage supplied by the ULB, contractual assurance by ULB and/or State Government to the operator of payment of its annuity without penalty; and</a:t>
            </a:r>
            <a:endParaRPr lang="en-IN" sz="1800" b="0" strike="noStrike" spc="-1">
              <a:solidFill>
                <a:srgbClr val="000000"/>
              </a:solidFill>
              <a:uFill>
                <a:solidFill>
                  <a:srgbClr val="FFFFFF"/>
                </a:solidFill>
              </a:uFill>
              <a:latin typeface="Arial"/>
            </a:endParaRPr>
          </a:p>
          <a:p>
            <a:pPr marL="343080" indent="-342720">
              <a:lnSpc>
                <a:spcPct val="100000"/>
              </a:lnSpc>
              <a:buClr>
                <a:srgbClr val="000000"/>
              </a:buClr>
              <a:buFont typeface="StarSymbol"/>
              <a:buAutoNum type="arabicPeriod"/>
            </a:pPr>
            <a:r>
              <a:rPr lang="en-IN" sz="1800" b="0" strike="noStrike" spc="-1">
                <a:solidFill>
                  <a:srgbClr val="000000"/>
                </a:solidFill>
                <a:uFill>
                  <a:solidFill>
                    <a:srgbClr val="FFFFFF"/>
                  </a:solidFill>
                </a:uFill>
                <a:latin typeface="Gill Sans MT"/>
                <a:ea typeface="Gill Sans"/>
              </a:rPr>
              <a:t>Strong political will or commitment shown by the ULB and the State Government to champion and steer the project through difficulties as well as facilitate permits and land acquisition. </a:t>
            </a:r>
            <a:endParaRPr lang="en-IN" sz="1800" b="0" strike="noStrike" spc="-1">
              <a:solidFill>
                <a:srgbClr val="000000"/>
              </a:solidFill>
              <a:uFill>
                <a:solidFill>
                  <a:srgbClr val="FFFFFF"/>
                </a:solidFill>
              </a:uFill>
              <a:latin typeface="Arial"/>
            </a:endParaRPr>
          </a:p>
        </p:txBody>
      </p:sp>
      <p:sp>
        <p:nvSpPr>
          <p:cNvPr id="128" name="CustomShape 2"/>
          <p:cNvSpPr/>
          <p:nvPr/>
        </p:nvSpPr>
        <p:spPr>
          <a:xfrm>
            <a:off x="6360480" y="278640"/>
            <a:ext cx="5440680" cy="6399720"/>
          </a:xfrm>
          <a:prstGeom prst="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1800" b="1" strike="noStrike" spc="-1">
                <a:solidFill>
                  <a:srgbClr val="000000"/>
                </a:solidFill>
                <a:uFill>
                  <a:solidFill>
                    <a:srgbClr val="FFFFFF"/>
                  </a:solidFill>
                </a:uFill>
                <a:latin typeface="Gill Sans MT"/>
                <a:ea typeface="Gill Sans"/>
              </a:rPr>
              <a:t>BOT Third-Party PPP (User Charge) </a:t>
            </a:r>
            <a:r>
              <a:rPr lang="en-IN" sz="1800" b="0" strike="noStrike" spc="-1">
                <a:solidFill>
                  <a:srgbClr val="000000"/>
                </a:solidFill>
                <a:uFill>
                  <a:solidFill>
                    <a:srgbClr val="FFFFFF"/>
                  </a:solidFill>
                </a:uFill>
                <a:latin typeface="Gill Sans MT"/>
                <a:ea typeface="Gill Sans"/>
              </a:rPr>
              <a:t>– The main success factors for this category of PPPs are: </a:t>
            </a:r>
            <a:endParaRPr lang="en-IN" sz="1800" b="0" strike="noStrike" spc="-1">
              <a:solidFill>
                <a:srgbClr val="000000"/>
              </a:solidFill>
              <a:uFill>
                <a:solidFill>
                  <a:srgbClr val="FFFFFF"/>
                </a:solidFill>
              </a:uFill>
              <a:latin typeface="Arial"/>
            </a:endParaRPr>
          </a:p>
          <a:p>
            <a:pPr marL="343080" indent="-342720">
              <a:lnSpc>
                <a:spcPct val="100000"/>
              </a:lnSpc>
              <a:buClr>
                <a:srgbClr val="000000"/>
              </a:buClr>
              <a:buFont typeface="StarSymbol"/>
              <a:buAutoNum type="arabicPeriod"/>
            </a:pPr>
            <a:r>
              <a:rPr lang="en-IN" sz="1800" b="0" strike="noStrike" spc="-1">
                <a:solidFill>
                  <a:srgbClr val="000000"/>
                </a:solidFill>
                <a:uFill>
                  <a:solidFill>
                    <a:srgbClr val="FFFFFF"/>
                  </a:solidFill>
                </a:uFill>
                <a:latin typeface="Gill Sans MT"/>
                <a:ea typeface="Gill Sans"/>
              </a:rPr>
              <a:t>Authenticity of detailed, up to date and reliable data on sewerage system, quantity and quality; </a:t>
            </a:r>
            <a:endParaRPr lang="en-IN" sz="1800" b="0" strike="noStrike" spc="-1">
              <a:solidFill>
                <a:srgbClr val="000000"/>
              </a:solidFill>
              <a:uFill>
                <a:solidFill>
                  <a:srgbClr val="FFFFFF"/>
                </a:solidFill>
              </a:uFill>
              <a:latin typeface="Arial"/>
            </a:endParaRPr>
          </a:p>
          <a:p>
            <a:pPr marL="343080" indent="-342720">
              <a:lnSpc>
                <a:spcPct val="100000"/>
              </a:lnSpc>
              <a:buClr>
                <a:srgbClr val="000000"/>
              </a:buClr>
              <a:buFont typeface="StarSymbol"/>
              <a:buAutoNum type="arabicPeriod"/>
            </a:pPr>
            <a:r>
              <a:rPr lang="en-IN" sz="1800" b="0" strike="noStrike" spc="-1">
                <a:solidFill>
                  <a:srgbClr val="000000"/>
                </a:solidFill>
                <a:uFill>
                  <a:solidFill>
                    <a:srgbClr val="FFFFFF"/>
                  </a:solidFill>
                </a:uFill>
                <a:latin typeface="Gill Sans MT"/>
                <a:ea typeface="Gill Sans"/>
              </a:rPr>
              <a:t>Extensive stakeholder consultations including their end-users to: </a:t>
            </a:r>
            <a:endParaRPr lang="en-IN" sz="1800" b="0" strike="noStrike" spc="-1">
              <a:solidFill>
                <a:srgbClr val="000000"/>
              </a:solidFill>
              <a:uFill>
                <a:solidFill>
                  <a:srgbClr val="FFFFFF"/>
                </a:solidFill>
              </a:uFill>
              <a:latin typeface="Arial"/>
            </a:endParaRPr>
          </a:p>
          <a:p>
            <a:pPr marL="800280" lvl="1" indent="-342720">
              <a:lnSpc>
                <a:spcPct val="100000"/>
              </a:lnSpc>
              <a:buClr>
                <a:srgbClr val="000000"/>
              </a:buClr>
              <a:buFont typeface="Wingdings" charset="2"/>
              <a:buChar char=""/>
            </a:pPr>
            <a:r>
              <a:rPr lang="en-IN" sz="1800" b="0" strike="noStrike" spc="-1">
                <a:solidFill>
                  <a:srgbClr val="000000"/>
                </a:solidFill>
                <a:uFill>
                  <a:solidFill>
                    <a:srgbClr val="FFFFFF"/>
                  </a:solidFill>
                </a:uFill>
                <a:latin typeface="Gill Sans MT"/>
                <a:ea typeface="Gill Sans"/>
              </a:rPr>
              <a:t>determine need, define scope including STP sites and network alignment, </a:t>
            </a:r>
            <a:endParaRPr lang="en-IN" sz="1800" b="0" strike="noStrike" spc="-1">
              <a:solidFill>
                <a:srgbClr val="000000"/>
              </a:solidFill>
              <a:uFill>
                <a:solidFill>
                  <a:srgbClr val="FFFFFF"/>
                </a:solidFill>
              </a:uFill>
              <a:latin typeface="Arial"/>
            </a:endParaRPr>
          </a:p>
          <a:p>
            <a:pPr marL="800280" lvl="1" indent="-342720">
              <a:lnSpc>
                <a:spcPct val="100000"/>
              </a:lnSpc>
              <a:buClr>
                <a:srgbClr val="000000"/>
              </a:buClr>
              <a:buFont typeface="Wingdings" charset="2"/>
              <a:buChar char=""/>
            </a:pPr>
            <a:r>
              <a:rPr lang="en-IN" sz="1800" b="0" strike="noStrike" spc="-1">
                <a:solidFill>
                  <a:srgbClr val="000000"/>
                </a:solidFill>
                <a:uFill>
                  <a:solidFill>
                    <a:srgbClr val="FFFFFF"/>
                  </a:solidFill>
                </a:uFill>
                <a:latin typeface="Gill Sans MT"/>
                <a:ea typeface="Gill Sans"/>
              </a:rPr>
              <a:t>arrive at a mutually acceptable tariff; </a:t>
            </a:r>
            <a:endParaRPr lang="en-IN" sz="1800" b="0" strike="noStrike" spc="-1">
              <a:solidFill>
                <a:srgbClr val="000000"/>
              </a:solidFill>
              <a:uFill>
                <a:solidFill>
                  <a:srgbClr val="FFFFFF"/>
                </a:solidFill>
              </a:uFill>
              <a:latin typeface="Arial"/>
            </a:endParaRPr>
          </a:p>
          <a:p>
            <a:pPr marL="800280" lvl="1" indent="-342720">
              <a:lnSpc>
                <a:spcPct val="100000"/>
              </a:lnSpc>
              <a:buClr>
                <a:srgbClr val="000000"/>
              </a:buClr>
              <a:buFont typeface="Wingdings" charset="2"/>
              <a:buChar char=""/>
            </a:pPr>
            <a:r>
              <a:rPr lang="en-IN" sz="1800" b="0" strike="noStrike" spc="-1">
                <a:solidFill>
                  <a:srgbClr val="000000"/>
                </a:solidFill>
                <a:uFill>
                  <a:solidFill>
                    <a:srgbClr val="FFFFFF"/>
                  </a:solidFill>
                </a:uFill>
                <a:latin typeface="Gill Sans MT"/>
                <a:ea typeface="Gill Sans"/>
              </a:rPr>
              <a:t>generate public support for the project, which in turn reduces socio-political risk considerably; </a:t>
            </a:r>
            <a:endParaRPr lang="en-IN" sz="1800" b="0" strike="noStrike" spc="-1">
              <a:solidFill>
                <a:srgbClr val="000000"/>
              </a:solidFill>
              <a:uFill>
                <a:solidFill>
                  <a:srgbClr val="FFFFFF"/>
                </a:solidFill>
              </a:uFill>
              <a:latin typeface="Arial"/>
            </a:endParaRPr>
          </a:p>
          <a:p>
            <a:pPr marL="9360">
              <a:lnSpc>
                <a:spcPct val="100000"/>
              </a:lnSpc>
            </a:pPr>
            <a:r>
              <a:rPr lang="en-IN" sz="1800" b="0" strike="noStrike" spc="-1">
                <a:solidFill>
                  <a:srgbClr val="000000"/>
                </a:solidFill>
                <a:uFill>
                  <a:solidFill>
                    <a:srgbClr val="FFFFFF"/>
                  </a:solidFill>
                </a:uFill>
                <a:latin typeface="Gill Sans MT"/>
                <a:ea typeface="Gill Sans"/>
              </a:rPr>
              <a:t>3. Enshrine the right of the private operator to: </a:t>
            </a:r>
            <a:endParaRPr lang="en-IN" sz="1800" b="0" strike="noStrike" spc="-1">
              <a:solidFill>
                <a:srgbClr val="000000"/>
              </a:solidFill>
              <a:uFill>
                <a:solidFill>
                  <a:srgbClr val="FFFFFF"/>
                </a:solidFill>
              </a:uFill>
              <a:latin typeface="Arial"/>
            </a:endParaRPr>
          </a:p>
          <a:p>
            <a:pPr marL="800280" lvl="1" indent="-342720">
              <a:lnSpc>
                <a:spcPct val="100000"/>
              </a:lnSpc>
              <a:buClr>
                <a:srgbClr val="000000"/>
              </a:buClr>
              <a:buFont typeface="Wingdings" charset="2"/>
              <a:buChar char=""/>
            </a:pPr>
            <a:r>
              <a:rPr lang="en-IN" sz="1800" b="0" strike="noStrike" spc="-1">
                <a:solidFill>
                  <a:srgbClr val="000000"/>
                </a:solidFill>
                <a:uFill>
                  <a:solidFill>
                    <a:srgbClr val="FFFFFF"/>
                  </a:solidFill>
                </a:uFill>
                <a:latin typeface="Gill Sans MT"/>
                <a:ea typeface="Gill Sans"/>
              </a:rPr>
              <a:t>request from end-users minimum off take or a fixed cost coverage guarantee, </a:t>
            </a:r>
            <a:endParaRPr lang="en-IN" sz="1800" b="0" strike="noStrike" spc="-1">
              <a:solidFill>
                <a:srgbClr val="000000"/>
              </a:solidFill>
              <a:uFill>
                <a:solidFill>
                  <a:srgbClr val="FFFFFF"/>
                </a:solidFill>
              </a:uFill>
              <a:latin typeface="Arial"/>
            </a:endParaRPr>
          </a:p>
          <a:p>
            <a:pPr marL="800280" lvl="1" indent="-342720">
              <a:lnSpc>
                <a:spcPct val="100000"/>
              </a:lnSpc>
              <a:buClr>
                <a:srgbClr val="000000"/>
              </a:buClr>
              <a:buFont typeface="Wingdings" charset="2"/>
              <a:buChar char=""/>
            </a:pPr>
            <a:r>
              <a:rPr lang="en-IN" sz="1800" b="0" strike="noStrike" spc="-1">
                <a:solidFill>
                  <a:srgbClr val="000000"/>
                </a:solidFill>
                <a:uFill>
                  <a:solidFill>
                    <a:srgbClr val="FFFFFF"/>
                  </a:solidFill>
                </a:uFill>
                <a:latin typeface="Gill Sans MT"/>
                <a:ea typeface="Gill Sans"/>
              </a:rPr>
              <a:t>disconnect reuse water supply in case of non-payment of dues and/or request security deposits/financial guarantees equivalent to X months’ revenues. </a:t>
            </a:r>
            <a:endParaRPr lang="en-IN" sz="1800" b="0" strike="noStrike" spc="-1">
              <a:solidFill>
                <a:srgbClr val="000000"/>
              </a:solidFill>
              <a:uFill>
                <a:solidFill>
                  <a:srgbClr val="FFFFFF"/>
                </a:solidFill>
              </a:uFill>
              <a:latin typeface="Arial"/>
            </a:endParaRPr>
          </a:p>
          <a:p>
            <a:pPr marL="233280" indent="-223560">
              <a:lnSpc>
                <a:spcPct val="100000"/>
              </a:lnSpc>
            </a:pPr>
            <a:r>
              <a:rPr lang="en-IN" sz="1800" b="0" strike="noStrike" spc="-1">
                <a:solidFill>
                  <a:srgbClr val="000000"/>
                </a:solidFill>
                <a:uFill>
                  <a:solidFill>
                    <a:srgbClr val="FFFFFF"/>
                  </a:solidFill>
                </a:uFill>
                <a:latin typeface="Gill Sans MT"/>
                <a:ea typeface="Gill Sans"/>
              </a:rPr>
              <a:t>4. Political will, which is essential to facilitate the permitting and land availability process as well as to ensure government support in steering the project around unforeseen hurdles in implementation and operation</a:t>
            </a:r>
            <a:endParaRPr lang="en-IN"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CustomShape 1"/>
          <p:cNvSpPr/>
          <p:nvPr/>
        </p:nvSpPr>
        <p:spPr>
          <a:xfrm>
            <a:off x="441720" y="1134360"/>
            <a:ext cx="4982760" cy="5302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1800" b="0" strike="noStrike" spc="-1">
                <a:solidFill>
                  <a:srgbClr val="000000"/>
                </a:solidFill>
                <a:uFill>
                  <a:solidFill>
                    <a:srgbClr val="FFFFFF"/>
                  </a:solidFill>
                </a:uFill>
                <a:latin typeface="Gill Sans MT"/>
                <a:ea typeface="Gill Sans MT"/>
              </a:rPr>
              <a:t>Annual Waste	- 62 million tonnes </a:t>
            </a:r>
            <a:endParaRPr lang="en-IN" sz="1800" b="0" strike="noStrike" spc="-1">
              <a:solidFill>
                <a:srgbClr val="000000"/>
              </a:solidFill>
              <a:uFill>
                <a:solidFill>
                  <a:srgbClr val="FFFFFF"/>
                </a:solidFill>
              </a:uFill>
              <a:latin typeface="Arial"/>
            </a:endParaRPr>
          </a:p>
          <a:p>
            <a:pPr>
              <a:lnSpc>
                <a:spcPct val="100000"/>
              </a:lnSpc>
            </a:pPr>
            <a:r>
              <a:rPr lang="en-IN" sz="1800" b="0" strike="noStrike" spc="-1">
                <a:solidFill>
                  <a:srgbClr val="000000"/>
                </a:solidFill>
                <a:uFill>
                  <a:solidFill>
                    <a:srgbClr val="FFFFFF"/>
                  </a:solidFill>
                </a:uFill>
                <a:latin typeface="Gill Sans MT"/>
                <a:ea typeface="Gill Sans MT"/>
              </a:rPr>
              <a:t>Plastic Waste 	- 5.6 million tonnes</a:t>
            </a:r>
            <a:endParaRPr lang="en-IN" sz="1800" b="0" strike="noStrike" spc="-1">
              <a:solidFill>
                <a:srgbClr val="000000"/>
              </a:solidFill>
              <a:uFill>
                <a:solidFill>
                  <a:srgbClr val="FFFFFF"/>
                </a:solidFill>
              </a:uFill>
              <a:latin typeface="Arial"/>
            </a:endParaRPr>
          </a:p>
          <a:p>
            <a:pPr>
              <a:lnSpc>
                <a:spcPct val="100000"/>
              </a:lnSpc>
            </a:pPr>
            <a:r>
              <a:rPr lang="en-IN" sz="1800" b="0" strike="noStrike" spc="-1">
                <a:solidFill>
                  <a:srgbClr val="000000"/>
                </a:solidFill>
                <a:uFill>
                  <a:solidFill>
                    <a:srgbClr val="FFFFFF"/>
                  </a:solidFill>
                </a:uFill>
                <a:latin typeface="Gill Sans MT"/>
                <a:ea typeface="Gill Sans MT"/>
              </a:rPr>
              <a:t>Biomedical Waste	- 0.17 million tonnes </a:t>
            </a:r>
            <a:endParaRPr lang="en-IN" sz="1800" b="0" strike="noStrike" spc="-1">
              <a:solidFill>
                <a:srgbClr val="000000"/>
              </a:solidFill>
              <a:uFill>
                <a:solidFill>
                  <a:srgbClr val="FFFFFF"/>
                </a:solidFill>
              </a:uFill>
              <a:latin typeface="Arial"/>
            </a:endParaRPr>
          </a:p>
          <a:p>
            <a:pPr>
              <a:lnSpc>
                <a:spcPct val="100000"/>
              </a:lnSpc>
            </a:pPr>
            <a:r>
              <a:rPr lang="en-IN" sz="1800" b="0" strike="noStrike" spc="-1">
                <a:solidFill>
                  <a:srgbClr val="000000"/>
                </a:solidFill>
                <a:uFill>
                  <a:solidFill>
                    <a:srgbClr val="FFFFFF"/>
                  </a:solidFill>
                </a:uFill>
                <a:latin typeface="Gill Sans MT"/>
                <a:ea typeface="Gill Sans MT"/>
              </a:rPr>
              <a:t>Hazardous waste 	- 7.90 million tonnes</a:t>
            </a:r>
            <a:endParaRPr lang="en-IN" sz="1800" b="0" strike="noStrike" spc="-1">
              <a:solidFill>
                <a:srgbClr val="000000"/>
              </a:solidFill>
              <a:uFill>
                <a:solidFill>
                  <a:srgbClr val="FFFFFF"/>
                </a:solidFill>
              </a:uFill>
              <a:latin typeface="Arial"/>
            </a:endParaRPr>
          </a:p>
          <a:p>
            <a:pPr>
              <a:lnSpc>
                <a:spcPct val="100000"/>
              </a:lnSpc>
            </a:pPr>
            <a:r>
              <a:rPr lang="en-IN" sz="1800" b="0" strike="noStrike" spc="-1">
                <a:solidFill>
                  <a:srgbClr val="000000"/>
                </a:solidFill>
                <a:uFill>
                  <a:solidFill>
                    <a:srgbClr val="FFFFFF"/>
                  </a:solidFill>
                </a:uFill>
                <a:latin typeface="Gill Sans MT"/>
                <a:ea typeface="Gill Sans MT"/>
              </a:rPr>
              <a:t>E-waste		- 1.5 million tonnes </a:t>
            </a:r>
            <a:endParaRPr lang="en-IN" sz="1800" b="0" strike="noStrike" spc="-1">
              <a:solidFill>
                <a:srgbClr val="000000"/>
              </a:solidFill>
              <a:uFill>
                <a:solidFill>
                  <a:srgbClr val="FFFFFF"/>
                </a:solidFill>
              </a:uFill>
              <a:latin typeface="Arial"/>
            </a:endParaRPr>
          </a:p>
          <a:p>
            <a:pPr>
              <a:lnSpc>
                <a:spcPct val="100000"/>
              </a:lnSpc>
            </a:pPr>
            <a:endParaRPr lang="en-IN" sz="1800" b="0" strike="noStrike" spc="-1">
              <a:solidFill>
                <a:srgbClr val="000000"/>
              </a:solidFill>
              <a:uFill>
                <a:solidFill>
                  <a:srgbClr val="FFFFFF"/>
                </a:solidFill>
              </a:uFill>
              <a:latin typeface="Arial"/>
            </a:endParaRPr>
          </a:p>
          <a:p>
            <a:pPr>
              <a:lnSpc>
                <a:spcPct val="100000"/>
              </a:lnSpc>
            </a:pPr>
            <a:r>
              <a:rPr lang="en-IN" sz="1800" b="0" strike="noStrike" spc="-1">
                <a:solidFill>
                  <a:srgbClr val="000000"/>
                </a:solidFill>
                <a:uFill>
                  <a:solidFill>
                    <a:srgbClr val="FFFFFF"/>
                  </a:solidFill>
                </a:uFill>
                <a:latin typeface="Gill Sans MT"/>
                <a:ea typeface="Gill Sans MT"/>
              </a:rPr>
              <a:t>Per capita waste generation in Indian cities ranges from 200 grams to 600 grams per day.  </a:t>
            </a:r>
            <a:endParaRPr lang="en-IN" sz="1800" b="0" strike="noStrike" spc="-1">
              <a:solidFill>
                <a:srgbClr val="000000"/>
              </a:solidFill>
              <a:uFill>
                <a:solidFill>
                  <a:srgbClr val="FFFFFF"/>
                </a:solidFill>
              </a:uFill>
              <a:latin typeface="Arial"/>
            </a:endParaRPr>
          </a:p>
          <a:p>
            <a:pPr>
              <a:lnSpc>
                <a:spcPct val="100000"/>
              </a:lnSpc>
            </a:pPr>
            <a:endParaRPr lang="en-IN" sz="1800" b="0" strike="noStrike" spc="-1">
              <a:solidFill>
                <a:srgbClr val="000000"/>
              </a:solidFill>
              <a:uFill>
                <a:solidFill>
                  <a:srgbClr val="FFFFFF"/>
                </a:solidFill>
              </a:uFill>
              <a:latin typeface="Arial"/>
            </a:endParaRPr>
          </a:p>
          <a:p>
            <a:pPr>
              <a:lnSpc>
                <a:spcPct val="100000"/>
              </a:lnSpc>
            </a:pPr>
            <a:r>
              <a:rPr lang="en-IN" sz="1800" b="0" strike="noStrike" spc="-1">
                <a:solidFill>
                  <a:srgbClr val="000000"/>
                </a:solidFill>
                <a:uFill>
                  <a:solidFill>
                    <a:srgbClr val="FFFFFF"/>
                  </a:solidFill>
                </a:uFill>
                <a:latin typeface="Gill Sans MT"/>
                <a:ea typeface="Gill Sans MT"/>
              </a:rPr>
              <a:t>43 million TPA is collected, </a:t>
            </a:r>
            <a:endParaRPr lang="en-IN" sz="1800" b="0" strike="noStrike" spc="-1">
              <a:solidFill>
                <a:srgbClr val="000000"/>
              </a:solidFill>
              <a:uFill>
                <a:solidFill>
                  <a:srgbClr val="FFFFFF"/>
                </a:solidFill>
              </a:uFill>
              <a:latin typeface="Arial"/>
            </a:endParaRPr>
          </a:p>
          <a:p>
            <a:pPr>
              <a:lnSpc>
                <a:spcPct val="100000"/>
              </a:lnSpc>
            </a:pPr>
            <a:r>
              <a:rPr lang="en-IN" sz="1800" b="0" strike="noStrike" spc="-1">
                <a:solidFill>
                  <a:srgbClr val="000000"/>
                </a:solidFill>
                <a:uFill>
                  <a:solidFill>
                    <a:srgbClr val="FFFFFF"/>
                  </a:solidFill>
                </a:uFill>
                <a:latin typeface="Gill Sans MT"/>
                <a:ea typeface="Gill Sans MT"/>
              </a:rPr>
              <a:t>11.9 million is treated and </a:t>
            </a:r>
            <a:endParaRPr lang="en-IN" sz="1800" b="0" strike="noStrike" spc="-1">
              <a:solidFill>
                <a:srgbClr val="000000"/>
              </a:solidFill>
              <a:uFill>
                <a:solidFill>
                  <a:srgbClr val="FFFFFF"/>
                </a:solidFill>
              </a:uFill>
              <a:latin typeface="Arial"/>
            </a:endParaRPr>
          </a:p>
          <a:p>
            <a:pPr>
              <a:lnSpc>
                <a:spcPct val="100000"/>
              </a:lnSpc>
            </a:pPr>
            <a:r>
              <a:rPr lang="en-IN" sz="1800" b="0" strike="noStrike" spc="-1">
                <a:solidFill>
                  <a:srgbClr val="000000"/>
                </a:solidFill>
                <a:uFill>
                  <a:solidFill>
                    <a:srgbClr val="FFFFFF"/>
                  </a:solidFill>
                </a:uFill>
                <a:latin typeface="Gill Sans MT"/>
                <a:ea typeface="Gill Sans MT"/>
              </a:rPr>
              <a:t>31 million is dumped in landfill sites, </a:t>
            </a:r>
            <a:endParaRPr lang="en-IN" sz="1800" b="0" strike="noStrike" spc="-1">
              <a:solidFill>
                <a:srgbClr val="000000"/>
              </a:solidFill>
              <a:uFill>
                <a:solidFill>
                  <a:srgbClr val="FFFFFF"/>
                </a:solidFill>
              </a:uFill>
              <a:latin typeface="Arial"/>
            </a:endParaRPr>
          </a:p>
          <a:p>
            <a:pPr>
              <a:lnSpc>
                <a:spcPct val="100000"/>
              </a:lnSpc>
            </a:pPr>
            <a:endParaRPr lang="en-IN" sz="1800" b="0" strike="noStrike" spc="-1">
              <a:solidFill>
                <a:srgbClr val="000000"/>
              </a:solidFill>
              <a:uFill>
                <a:solidFill>
                  <a:srgbClr val="FFFFFF"/>
                </a:solidFill>
              </a:uFill>
              <a:latin typeface="Arial"/>
            </a:endParaRPr>
          </a:p>
          <a:p>
            <a:pPr>
              <a:lnSpc>
                <a:spcPct val="100000"/>
              </a:lnSpc>
            </a:pPr>
            <a:r>
              <a:rPr lang="en-IN" sz="1800" b="0" strike="noStrike" spc="-1">
                <a:solidFill>
                  <a:srgbClr val="000000"/>
                </a:solidFill>
                <a:uFill>
                  <a:solidFill>
                    <a:srgbClr val="FFFFFF"/>
                  </a:solidFill>
                </a:uFill>
                <a:latin typeface="Gill Sans MT"/>
                <a:ea typeface="Gill Sans MT"/>
              </a:rPr>
              <a:t>Only about 75-80% of the municipal waste gets collected and only 22-28 % of this waste is processed and treated.  </a:t>
            </a:r>
            <a:endParaRPr lang="en-IN" sz="1800" b="0" strike="noStrike" spc="-1">
              <a:solidFill>
                <a:srgbClr val="000000"/>
              </a:solidFill>
              <a:uFill>
                <a:solidFill>
                  <a:srgbClr val="FFFFFF"/>
                </a:solidFill>
              </a:uFill>
              <a:latin typeface="Arial"/>
            </a:endParaRPr>
          </a:p>
          <a:p>
            <a:pPr>
              <a:lnSpc>
                <a:spcPct val="100000"/>
              </a:lnSpc>
            </a:pPr>
            <a:endParaRPr lang="en-IN" sz="1800" b="0" strike="noStrike" spc="-1">
              <a:solidFill>
                <a:srgbClr val="000000"/>
              </a:solidFill>
              <a:uFill>
                <a:solidFill>
                  <a:srgbClr val="FFFFFF"/>
                </a:solidFill>
              </a:uFill>
              <a:latin typeface="Arial"/>
            </a:endParaRPr>
          </a:p>
          <a:p>
            <a:pPr>
              <a:lnSpc>
                <a:spcPct val="100000"/>
              </a:lnSpc>
            </a:pPr>
            <a:r>
              <a:rPr lang="en-IN" sz="1800" b="0" strike="noStrike" spc="-1">
                <a:solidFill>
                  <a:srgbClr val="000000"/>
                </a:solidFill>
                <a:uFill>
                  <a:solidFill>
                    <a:srgbClr val="FFFFFF"/>
                  </a:solidFill>
                </a:uFill>
                <a:latin typeface="Gill Sans MT"/>
                <a:ea typeface="Gill Sans MT"/>
              </a:rPr>
              <a:t>Waste generation will increase from 62 million tonnes to about165 million tonnes in 2030”</a:t>
            </a:r>
            <a:endParaRPr lang="en-IN" sz="1800" b="0" strike="noStrike" spc="-1">
              <a:solidFill>
                <a:srgbClr val="000000"/>
              </a:solidFill>
              <a:uFill>
                <a:solidFill>
                  <a:srgbClr val="FFFFFF"/>
                </a:solidFill>
              </a:uFill>
              <a:latin typeface="Arial"/>
            </a:endParaRPr>
          </a:p>
        </p:txBody>
      </p:sp>
      <p:sp>
        <p:nvSpPr>
          <p:cNvPr id="81" name="CustomShape 2"/>
          <p:cNvSpPr/>
          <p:nvPr/>
        </p:nvSpPr>
        <p:spPr>
          <a:xfrm>
            <a:off x="3154320" y="448200"/>
            <a:ext cx="4900320" cy="364680"/>
          </a:xfrm>
          <a:prstGeom prst="rect">
            <a:avLst/>
          </a:prstGeom>
          <a:solidFill>
            <a:srgbClr val="FFC000"/>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IN" sz="1800" b="0" strike="noStrike" spc="-1">
                <a:solidFill>
                  <a:srgbClr val="000000"/>
                </a:solidFill>
                <a:uFill>
                  <a:solidFill>
                    <a:srgbClr val="FFFFFF"/>
                  </a:solidFill>
                </a:uFill>
                <a:latin typeface="Gill Sans"/>
                <a:ea typeface="Gill Sans"/>
              </a:rPr>
              <a:t>INDIA: SOLID WASTE STATISTICS</a:t>
            </a:r>
            <a:endParaRPr lang="en-IN" sz="1800" b="0" strike="noStrike" spc="-1">
              <a:solidFill>
                <a:srgbClr val="000000"/>
              </a:solidFill>
              <a:uFill>
                <a:solidFill>
                  <a:srgbClr val="FFFFFF"/>
                </a:solidFill>
              </a:uFill>
              <a:latin typeface="Arial"/>
            </a:endParaRPr>
          </a:p>
        </p:txBody>
      </p:sp>
      <p:sp>
        <p:nvSpPr>
          <p:cNvPr id="82" name="CustomShape 3"/>
          <p:cNvSpPr/>
          <p:nvPr/>
        </p:nvSpPr>
        <p:spPr>
          <a:xfrm>
            <a:off x="5890680" y="1072800"/>
            <a:ext cx="5716800" cy="5302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r>
              <a:rPr lang="en-IN" sz="1800" b="0" strike="noStrike" spc="-1">
                <a:solidFill>
                  <a:srgbClr val="000000"/>
                </a:solidFill>
                <a:uFill>
                  <a:solidFill>
                    <a:srgbClr val="FFFFFF"/>
                  </a:solidFill>
                </a:uFill>
                <a:latin typeface="Gill Sans MT"/>
                <a:ea typeface="Gill Sans"/>
              </a:rPr>
              <a:t>It is projected that by the year 2031 the MSW generation shall increase to 165 million tonnes and to 436 million tons by 2050.  </a:t>
            </a:r>
            <a:endParaRPr lang="en-IN" sz="1800" b="0" strike="noStrike" spc="-1">
              <a:solidFill>
                <a:srgbClr val="000000"/>
              </a:solidFill>
              <a:uFill>
                <a:solidFill>
                  <a:srgbClr val="FFFFFF"/>
                </a:solidFill>
              </a:uFill>
              <a:latin typeface="Arial"/>
            </a:endParaRPr>
          </a:p>
          <a:p>
            <a:pPr algn="just">
              <a:lnSpc>
                <a:spcPct val="100000"/>
              </a:lnSpc>
            </a:pPr>
            <a:endParaRPr lang="en-IN" sz="1800" b="0" strike="noStrike" spc="-1">
              <a:solidFill>
                <a:srgbClr val="000000"/>
              </a:solidFill>
              <a:uFill>
                <a:solidFill>
                  <a:srgbClr val="FFFFFF"/>
                </a:solidFill>
              </a:uFill>
              <a:latin typeface="Arial"/>
            </a:endParaRPr>
          </a:p>
          <a:p>
            <a:pPr algn="just">
              <a:lnSpc>
                <a:spcPct val="100000"/>
              </a:lnSpc>
            </a:pPr>
            <a:r>
              <a:rPr lang="en-IN" sz="1800" b="0" strike="noStrike" spc="-1">
                <a:solidFill>
                  <a:srgbClr val="000000"/>
                </a:solidFill>
                <a:uFill>
                  <a:solidFill>
                    <a:srgbClr val="FFFFFF"/>
                  </a:solidFill>
                </a:uFill>
                <a:latin typeface="Gill Sans MT"/>
                <a:ea typeface="Gill Sans"/>
              </a:rPr>
              <a:t>If cities continue to dump the waste at present rate without treatment, it will need 1240 hectares of land per year and with projected generation of 165 million tons of waste by 2031, the requirement of setting up of land fil for 20 years of 10 meters height will require 66,000 hectares of land. </a:t>
            </a:r>
            <a:endParaRPr lang="en-IN" sz="1800" b="0" strike="noStrike" spc="-1">
              <a:solidFill>
                <a:srgbClr val="000000"/>
              </a:solidFill>
              <a:uFill>
                <a:solidFill>
                  <a:srgbClr val="FFFFFF"/>
                </a:solidFill>
              </a:uFill>
              <a:latin typeface="Arial"/>
            </a:endParaRPr>
          </a:p>
          <a:p>
            <a:pPr algn="just">
              <a:lnSpc>
                <a:spcPct val="100000"/>
              </a:lnSpc>
            </a:pPr>
            <a:endParaRPr lang="en-IN" sz="1800" b="0" strike="noStrike" spc="-1">
              <a:solidFill>
                <a:srgbClr val="000000"/>
              </a:solidFill>
              <a:uFill>
                <a:solidFill>
                  <a:srgbClr val="FFFFFF"/>
                </a:solidFill>
              </a:uFill>
              <a:latin typeface="Arial"/>
            </a:endParaRPr>
          </a:p>
          <a:p>
            <a:pPr algn="just">
              <a:lnSpc>
                <a:spcPct val="100000"/>
              </a:lnSpc>
            </a:pPr>
            <a:r>
              <a:rPr lang="en-IN" sz="1800" b="0" strike="noStrike" spc="-1">
                <a:solidFill>
                  <a:srgbClr val="000000"/>
                </a:solidFill>
                <a:uFill>
                  <a:solidFill>
                    <a:srgbClr val="FFFFFF"/>
                  </a:solidFill>
                </a:uFill>
                <a:latin typeface="Gill Sans MT"/>
                <a:ea typeface="Gill Sans"/>
              </a:rPr>
              <a:t>Untapped waste can: </a:t>
            </a:r>
            <a:endParaRPr lang="en-IN" sz="1800" b="0" strike="noStrike" spc="-1">
              <a:solidFill>
                <a:srgbClr val="000000"/>
              </a:solidFill>
              <a:uFill>
                <a:solidFill>
                  <a:srgbClr val="FFFFFF"/>
                </a:solidFill>
              </a:uFill>
              <a:latin typeface="Arial"/>
            </a:endParaRPr>
          </a:p>
          <a:p>
            <a:pPr marL="285840" indent="-285480" algn="just">
              <a:lnSpc>
                <a:spcPct val="100000"/>
              </a:lnSpc>
              <a:buClr>
                <a:srgbClr val="000000"/>
              </a:buClr>
              <a:buFont typeface="Arial"/>
              <a:buChar char="•"/>
            </a:pPr>
            <a:r>
              <a:rPr lang="en-IN" sz="1800" b="0" strike="noStrike" spc="-1">
                <a:solidFill>
                  <a:srgbClr val="000000"/>
                </a:solidFill>
                <a:uFill>
                  <a:solidFill>
                    <a:srgbClr val="FFFFFF"/>
                  </a:solidFill>
                </a:uFill>
                <a:latin typeface="Gill Sans MT"/>
                <a:ea typeface="Gill Sans"/>
              </a:rPr>
              <a:t>Generate 439 MW of power from 32,890 TPD of combustible wastes including Refused Derived Fuel (RDF), </a:t>
            </a:r>
            <a:endParaRPr lang="en-IN" sz="1800" b="0" strike="noStrike" spc="-1">
              <a:solidFill>
                <a:srgbClr val="000000"/>
              </a:solidFill>
              <a:uFill>
                <a:solidFill>
                  <a:srgbClr val="FFFFFF"/>
                </a:solidFill>
              </a:uFill>
              <a:latin typeface="Arial"/>
            </a:endParaRPr>
          </a:p>
          <a:p>
            <a:pPr marL="285840" indent="-285480" algn="just">
              <a:lnSpc>
                <a:spcPct val="100000"/>
              </a:lnSpc>
              <a:buClr>
                <a:srgbClr val="000000"/>
              </a:buClr>
              <a:buFont typeface="Arial"/>
              <a:buChar char="•"/>
            </a:pPr>
            <a:r>
              <a:rPr lang="en-IN" sz="1800" b="0" strike="noStrike" spc="-1">
                <a:solidFill>
                  <a:srgbClr val="000000"/>
                </a:solidFill>
                <a:uFill>
                  <a:solidFill>
                    <a:srgbClr val="FFFFFF"/>
                  </a:solidFill>
                </a:uFill>
                <a:latin typeface="Gill Sans MT"/>
                <a:ea typeface="Gill Sans"/>
              </a:rPr>
              <a:t>1.3 million cubic metre of biogas per day, or 72 MW of electricity from biogas; and </a:t>
            </a:r>
            <a:endParaRPr lang="en-IN" sz="1800" b="0" strike="noStrike" spc="-1">
              <a:solidFill>
                <a:srgbClr val="000000"/>
              </a:solidFill>
              <a:uFill>
                <a:solidFill>
                  <a:srgbClr val="FFFFFF"/>
                </a:solidFill>
              </a:uFill>
              <a:latin typeface="Arial"/>
            </a:endParaRPr>
          </a:p>
          <a:p>
            <a:pPr marL="285840" indent="-285480" algn="just">
              <a:lnSpc>
                <a:spcPct val="100000"/>
              </a:lnSpc>
              <a:buClr>
                <a:srgbClr val="000000"/>
              </a:buClr>
              <a:buFont typeface="Arial"/>
              <a:buChar char="•"/>
            </a:pPr>
            <a:r>
              <a:rPr lang="en-IN" sz="1800" b="0" strike="noStrike" spc="-1">
                <a:solidFill>
                  <a:srgbClr val="000000"/>
                </a:solidFill>
                <a:uFill>
                  <a:solidFill>
                    <a:srgbClr val="FFFFFF"/>
                  </a:solidFill>
                </a:uFill>
                <a:latin typeface="Gill Sans MT"/>
                <a:ea typeface="Gill Sans"/>
              </a:rPr>
              <a:t>5.4 million metric tonnes of compost annually to support agriculture.</a:t>
            </a:r>
            <a:endParaRPr lang="en-IN"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ustomShape 1"/>
          <p:cNvSpPr/>
          <p:nvPr/>
        </p:nvSpPr>
        <p:spPr>
          <a:xfrm>
            <a:off x="398160" y="737640"/>
            <a:ext cx="5697720" cy="639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1800" b="0" strike="noStrike" spc="-1">
                <a:solidFill>
                  <a:srgbClr val="000000"/>
                </a:solidFill>
                <a:uFill>
                  <a:solidFill>
                    <a:srgbClr val="FFFFFF"/>
                  </a:solidFill>
                </a:uFill>
                <a:latin typeface="Gill Sans MT"/>
                <a:ea typeface="Gill Sans"/>
              </a:rPr>
              <a:t>Ongoing Waste-to-Energy (WTE) projects as of March 2016: </a:t>
            </a:r>
            <a:endParaRPr lang="en-IN"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IN" sz="1800" b="0" strike="noStrike" spc="-1">
                <a:solidFill>
                  <a:srgbClr val="000000"/>
                </a:solidFill>
                <a:uFill>
                  <a:solidFill>
                    <a:srgbClr val="FFFFFF"/>
                  </a:solidFill>
                </a:uFill>
                <a:latin typeface="Gill Sans MT"/>
                <a:ea typeface="Gill Sans"/>
              </a:rPr>
              <a:t>24 waste-to-energy projects to produce 233MW are currently in different stages of construction and </a:t>
            </a:r>
            <a:endParaRPr lang="en-IN"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IN" sz="1800" b="0" strike="noStrike" spc="-1">
                <a:solidFill>
                  <a:srgbClr val="000000"/>
                </a:solidFill>
                <a:uFill>
                  <a:solidFill>
                    <a:srgbClr val="FFFFFF"/>
                  </a:solidFill>
                </a:uFill>
                <a:latin typeface="Gill Sans MT"/>
                <a:ea typeface="Gill Sans"/>
              </a:rPr>
              <a:t>5 projects of 79MW have already been tendered, adding up to a total of 312 MW. </a:t>
            </a:r>
            <a:endParaRPr lang="en-IN" sz="1800" b="0" strike="noStrike" spc="-1">
              <a:solidFill>
                <a:srgbClr val="000000"/>
              </a:solidFill>
              <a:uFill>
                <a:solidFill>
                  <a:srgbClr val="FFFFFF"/>
                </a:solidFill>
              </a:uFill>
              <a:latin typeface="Arial"/>
            </a:endParaRPr>
          </a:p>
          <a:p>
            <a:pPr>
              <a:lnSpc>
                <a:spcPct val="100000"/>
              </a:lnSpc>
            </a:pPr>
            <a:endParaRPr lang="en-IN" sz="1800" b="0" strike="noStrike" spc="-1">
              <a:solidFill>
                <a:srgbClr val="000000"/>
              </a:solidFill>
              <a:uFill>
                <a:solidFill>
                  <a:srgbClr val="FFFFFF"/>
                </a:solidFill>
              </a:uFill>
              <a:latin typeface="Arial"/>
            </a:endParaRPr>
          </a:p>
          <a:p>
            <a:pPr>
              <a:lnSpc>
                <a:spcPct val="100000"/>
              </a:lnSpc>
            </a:pPr>
            <a:r>
              <a:rPr lang="en-IN" sz="1800" b="0" strike="noStrike" spc="-1">
                <a:solidFill>
                  <a:srgbClr val="000000"/>
                </a:solidFill>
                <a:uFill>
                  <a:solidFill>
                    <a:srgbClr val="FFFFFF"/>
                  </a:solidFill>
                </a:uFill>
                <a:latin typeface="Gill Sans MT"/>
                <a:ea typeface="Gill Sans"/>
              </a:rPr>
              <a:t>Once all this capacity comes on stream, India’s WTE capacity will go up by six-fold from the current 53MW produced from five such projects.</a:t>
            </a:r>
            <a:endParaRPr lang="en-IN" sz="1800" b="0" strike="noStrike" spc="-1">
              <a:solidFill>
                <a:srgbClr val="000000"/>
              </a:solidFill>
              <a:uFill>
                <a:solidFill>
                  <a:srgbClr val="FFFFFF"/>
                </a:solidFill>
              </a:uFill>
              <a:latin typeface="Arial"/>
            </a:endParaRPr>
          </a:p>
          <a:p>
            <a:pPr>
              <a:lnSpc>
                <a:spcPct val="100000"/>
              </a:lnSpc>
            </a:pPr>
            <a:endParaRPr lang="en-IN" sz="1800" b="0" strike="noStrike" spc="-1">
              <a:solidFill>
                <a:srgbClr val="000000"/>
              </a:solidFill>
              <a:uFill>
                <a:solidFill>
                  <a:srgbClr val="FFFFFF"/>
                </a:solidFill>
              </a:uFill>
              <a:latin typeface="Arial"/>
            </a:endParaRPr>
          </a:p>
          <a:p>
            <a:pPr>
              <a:lnSpc>
                <a:spcPct val="100000"/>
              </a:lnSpc>
            </a:pPr>
            <a:r>
              <a:rPr lang="en-IN" sz="1800" b="0" strike="noStrike" spc="-1">
                <a:solidFill>
                  <a:srgbClr val="000000"/>
                </a:solidFill>
                <a:uFill>
                  <a:solidFill>
                    <a:srgbClr val="FFFFFF"/>
                  </a:solidFill>
                </a:uFill>
                <a:latin typeface="Gill Sans MT"/>
                <a:ea typeface="Gill Sans"/>
              </a:rPr>
              <a:t>As per estimates by the Urban Development ministry, about Rs.65,000 crore of public and private investments will flow into city waste management, cleanliness and waste-to energy projects over the next three years.</a:t>
            </a:r>
            <a:endParaRPr lang="en-IN" sz="1800" b="0" strike="noStrike" spc="-1">
              <a:solidFill>
                <a:srgbClr val="000000"/>
              </a:solidFill>
              <a:uFill>
                <a:solidFill>
                  <a:srgbClr val="FFFFFF"/>
                </a:solidFill>
              </a:uFill>
              <a:latin typeface="Arial"/>
            </a:endParaRPr>
          </a:p>
          <a:p>
            <a:pPr>
              <a:lnSpc>
                <a:spcPct val="100000"/>
              </a:lnSpc>
            </a:pPr>
            <a:endParaRPr lang="en-IN" sz="1800" b="0" strike="noStrike" spc="-1">
              <a:solidFill>
                <a:srgbClr val="000000"/>
              </a:solidFill>
              <a:uFill>
                <a:solidFill>
                  <a:srgbClr val="FFFFFF"/>
                </a:solidFill>
              </a:uFill>
              <a:latin typeface="Arial"/>
            </a:endParaRPr>
          </a:p>
          <a:p>
            <a:pPr>
              <a:lnSpc>
                <a:spcPct val="100000"/>
              </a:lnSpc>
            </a:pPr>
            <a:r>
              <a:rPr lang="en-IN" sz="1800" b="0" strike="noStrike" spc="-1">
                <a:solidFill>
                  <a:srgbClr val="000000"/>
                </a:solidFill>
                <a:uFill>
                  <a:solidFill>
                    <a:srgbClr val="FFFFFF"/>
                  </a:solidFill>
                </a:uFill>
                <a:latin typeface="Gill Sans MT"/>
                <a:ea typeface="Gill Sans"/>
              </a:rPr>
              <a:t>GOIs revised tariff policy mandates power distributors to buy all the electricity from WTE plants in a State and the remunerative tariff set for it by the Central Electricity Regulatory Commission (CERC) has helped raise investor interest in this segment.</a:t>
            </a:r>
            <a:endParaRPr lang="en-IN" sz="1800" b="0" strike="noStrike" spc="-1">
              <a:solidFill>
                <a:srgbClr val="000000"/>
              </a:solidFill>
              <a:uFill>
                <a:solidFill>
                  <a:srgbClr val="FFFFFF"/>
                </a:solidFill>
              </a:uFill>
              <a:latin typeface="Arial"/>
            </a:endParaRPr>
          </a:p>
          <a:p>
            <a:pPr>
              <a:lnSpc>
                <a:spcPct val="100000"/>
              </a:lnSpc>
            </a:pPr>
            <a:endParaRPr lang="en-IN" sz="1800" b="0" strike="noStrike" spc="-1">
              <a:solidFill>
                <a:srgbClr val="000000"/>
              </a:solidFill>
              <a:uFill>
                <a:solidFill>
                  <a:srgbClr val="FFFFFF"/>
                </a:solidFill>
              </a:uFill>
              <a:latin typeface="Arial"/>
            </a:endParaRPr>
          </a:p>
          <a:p>
            <a:pPr>
              <a:lnSpc>
                <a:spcPct val="100000"/>
              </a:lnSpc>
            </a:pPr>
            <a:endParaRPr lang="en-IN" sz="1800" b="0" strike="noStrike" spc="-1">
              <a:solidFill>
                <a:srgbClr val="000000"/>
              </a:solidFill>
              <a:uFill>
                <a:solidFill>
                  <a:srgbClr val="FFFFFF"/>
                </a:solidFill>
              </a:uFill>
              <a:latin typeface="Arial"/>
            </a:endParaRPr>
          </a:p>
        </p:txBody>
      </p:sp>
      <p:sp>
        <p:nvSpPr>
          <p:cNvPr id="130" name="CustomShape 2"/>
          <p:cNvSpPr/>
          <p:nvPr/>
        </p:nvSpPr>
        <p:spPr>
          <a:xfrm>
            <a:off x="6095880" y="747360"/>
            <a:ext cx="6095520" cy="4753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1800" b="0" strike="noStrike" spc="-1">
                <a:solidFill>
                  <a:srgbClr val="000000"/>
                </a:solidFill>
                <a:uFill>
                  <a:solidFill>
                    <a:srgbClr val="FFFFFF"/>
                  </a:solidFill>
                </a:uFill>
                <a:latin typeface="Gill Sans MT"/>
                <a:ea typeface="Gill Sans"/>
              </a:rPr>
              <a:t>CERC in Oct 2015 fixed a tariff of Rs.7.9 per kilowatt hour of electricity sold by waste-to-energy plants, compared to about Rs.2.5 applicable for many thermal power plants.</a:t>
            </a:r>
            <a:endParaRPr lang="en-IN" sz="1800" b="0" strike="noStrike" spc="-1">
              <a:solidFill>
                <a:srgbClr val="000000"/>
              </a:solidFill>
              <a:uFill>
                <a:solidFill>
                  <a:srgbClr val="FFFFFF"/>
                </a:solidFill>
              </a:uFill>
              <a:latin typeface="Arial"/>
            </a:endParaRPr>
          </a:p>
          <a:p>
            <a:pPr>
              <a:lnSpc>
                <a:spcPct val="100000"/>
              </a:lnSpc>
            </a:pPr>
            <a:endParaRPr lang="en-IN" sz="1800" b="0" strike="noStrike" spc="-1">
              <a:solidFill>
                <a:srgbClr val="000000"/>
              </a:solidFill>
              <a:uFill>
                <a:solidFill>
                  <a:srgbClr val="FFFFFF"/>
                </a:solidFill>
              </a:uFill>
              <a:latin typeface="Arial"/>
            </a:endParaRPr>
          </a:p>
          <a:p>
            <a:pPr>
              <a:lnSpc>
                <a:spcPct val="100000"/>
              </a:lnSpc>
            </a:pPr>
            <a:r>
              <a:rPr lang="en-IN" sz="1800" b="1" strike="noStrike" spc="-1">
                <a:solidFill>
                  <a:srgbClr val="000000"/>
                </a:solidFill>
                <a:uFill>
                  <a:solidFill>
                    <a:srgbClr val="FFFFFF"/>
                  </a:solidFill>
                </a:uFill>
                <a:latin typeface="Gill Sans MT"/>
                <a:ea typeface="Gill Sans"/>
              </a:rPr>
              <a:t>Target: </a:t>
            </a:r>
            <a:r>
              <a:rPr lang="en-IN" sz="1800" b="0" strike="noStrike" spc="-1">
                <a:solidFill>
                  <a:srgbClr val="000000"/>
                </a:solidFill>
                <a:uFill>
                  <a:solidFill>
                    <a:srgbClr val="FFFFFF"/>
                  </a:solidFill>
                </a:uFill>
                <a:latin typeface="Gill Sans MT"/>
                <a:ea typeface="Gill Sans"/>
              </a:rPr>
              <a:t>10 gigawatt (GW) of electricity generation capacity out of the 175GW renewable energy that India wants to have by 2022, is to come from bio-power. </a:t>
            </a:r>
            <a:endParaRPr lang="en-IN" sz="1800" b="0" strike="noStrike" spc="-1">
              <a:solidFill>
                <a:srgbClr val="000000"/>
              </a:solidFill>
              <a:uFill>
                <a:solidFill>
                  <a:srgbClr val="FFFFFF"/>
                </a:solidFill>
              </a:uFill>
              <a:latin typeface="Arial"/>
            </a:endParaRPr>
          </a:p>
          <a:p>
            <a:pPr>
              <a:lnSpc>
                <a:spcPct val="100000"/>
              </a:lnSpc>
            </a:pPr>
            <a:endParaRPr lang="en-IN" sz="1800" b="0" strike="noStrike" spc="-1">
              <a:solidFill>
                <a:srgbClr val="000000"/>
              </a:solidFill>
              <a:uFill>
                <a:solidFill>
                  <a:srgbClr val="FFFFFF"/>
                </a:solidFill>
              </a:uFill>
              <a:latin typeface="Arial"/>
            </a:endParaRPr>
          </a:p>
          <a:p>
            <a:pPr>
              <a:lnSpc>
                <a:spcPct val="100000"/>
              </a:lnSpc>
            </a:pPr>
            <a:r>
              <a:rPr lang="en-IN" sz="1800" b="0" strike="noStrike" spc="-1">
                <a:solidFill>
                  <a:srgbClr val="000000"/>
                </a:solidFill>
                <a:uFill>
                  <a:solidFill>
                    <a:srgbClr val="FFFFFF"/>
                  </a:solidFill>
                </a:uFill>
                <a:latin typeface="Gill Sans MT"/>
                <a:ea typeface="Gill Sans"/>
              </a:rPr>
              <a:t>New waste-to-energy capacity is coming up in places like Nalgonda district and Hyderabad in Telangana, Bawana and Kidwai Nagar in Delhi, Jabalpur and Indore in Madhya Pradesh, Pune and Kolhapur in Maharashtra, Pallavaram in Chennai, Allahabad and Agra in Uttar Pradesh and Bathinda and Jalandhar in Punjab.</a:t>
            </a:r>
            <a:endParaRPr lang="en-IN" sz="1800" b="0" strike="noStrike" spc="-1">
              <a:solidFill>
                <a:srgbClr val="000000"/>
              </a:solidFill>
              <a:uFill>
                <a:solidFill>
                  <a:srgbClr val="FFFFFF"/>
                </a:solidFill>
              </a:uFill>
              <a:latin typeface="Arial"/>
            </a:endParaRPr>
          </a:p>
          <a:p>
            <a:pPr>
              <a:lnSpc>
                <a:spcPct val="100000"/>
              </a:lnSpc>
            </a:pPr>
            <a:endParaRPr lang="en-IN" sz="1800" b="0" strike="noStrike" spc="-1">
              <a:solidFill>
                <a:srgbClr val="000000"/>
              </a:solidFill>
              <a:uFill>
                <a:solidFill>
                  <a:srgbClr val="FFFFFF"/>
                </a:solidFill>
              </a:uFill>
              <a:latin typeface="Arial"/>
            </a:endParaRPr>
          </a:p>
          <a:p>
            <a:pPr>
              <a:lnSpc>
                <a:spcPct val="100000"/>
              </a:lnSpc>
            </a:pPr>
            <a:r>
              <a:rPr lang="en-IN" sz="1800" b="0" strike="noStrike" spc="-1">
                <a:solidFill>
                  <a:srgbClr val="000000"/>
                </a:solidFill>
                <a:uFill>
                  <a:solidFill>
                    <a:srgbClr val="FFFFFF"/>
                  </a:solidFill>
                </a:uFill>
                <a:latin typeface="Gill Sans MT"/>
                <a:ea typeface="Gill Sans"/>
              </a:rPr>
              <a:t>Hyderabad, Pune, Indore and Rajkot have floated tenders for new projects which are to be completed early in 2018.</a:t>
            </a:r>
            <a:endParaRPr lang="en-IN" sz="1800" b="0" strike="noStrike" spc="-1">
              <a:solidFill>
                <a:srgbClr val="000000"/>
              </a:solidFill>
              <a:uFill>
                <a:solidFill>
                  <a:srgbClr val="FFFFFF"/>
                </a:solidFill>
              </a:uFill>
              <a:latin typeface="Arial"/>
            </a:endParaRPr>
          </a:p>
        </p:txBody>
      </p:sp>
      <p:sp>
        <p:nvSpPr>
          <p:cNvPr id="131" name="CustomShape 3"/>
          <p:cNvSpPr/>
          <p:nvPr/>
        </p:nvSpPr>
        <p:spPr>
          <a:xfrm>
            <a:off x="3083760" y="268920"/>
            <a:ext cx="6023880" cy="364680"/>
          </a:xfrm>
          <a:prstGeom prst="rect">
            <a:avLst/>
          </a:prstGeom>
          <a:solidFill>
            <a:srgbClr val="7030A0"/>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IN" sz="1800" b="1" strike="noStrike" spc="-1">
                <a:solidFill>
                  <a:srgbClr val="FFFFFF"/>
                </a:solidFill>
                <a:uFill>
                  <a:solidFill>
                    <a:srgbClr val="FFFFFF"/>
                  </a:solidFill>
                </a:uFill>
                <a:latin typeface="Gill Sans"/>
                <a:ea typeface="Gill Sans"/>
              </a:rPr>
              <a:t>WASTE TO ENERGY</a:t>
            </a:r>
            <a:endParaRPr lang="en-IN"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CustomShape 1"/>
          <p:cNvSpPr/>
          <p:nvPr/>
        </p:nvSpPr>
        <p:spPr>
          <a:xfrm>
            <a:off x="3743640" y="3076560"/>
            <a:ext cx="4098240" cy="699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IN" sz="4000" b="1" strike="noStrike" spc="-1">
                <a:solidFill>
                  <a:srgbClr val="000000"/>
                </a:solidFill>
                <a:uFill>
                  <a:solidFill>
                    <a:srgbClr val="FFFFFF"/>
                  </a:solidFill>
                </a:uFill>
                <a:latin typeface="Gill Sans"/>
                <a:ea typeface="Gill Sans"/>
              </a:rPr>
              <a:t>Thank You</a:t>
            </a:r>
            <a:endParaRPr lang="en-IN"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ustomShape 1"/>
          <p:cNvSpPr/>
          <p:nvPr/>
        </p:nvSpPr>
        <p:spPr>
          <a:xfrm>
            <a:off x="6048360" y="226440"/>
            <a:ext cx="5920560" cy="6399720"/>
          </a:xfrm>
          <a:prstGeom prst="rect">
            <a:avLst/>
          </a:prstGeom>
          <a:solidFill>
            <a:srgbClr val="FFFF0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1800" b="1" strike="noStrike" spc="-1">
                <a:solidFill>
                  <a:srgbClr val="000000"/>
                </a:solidFill>
                <a:uFill>
                  <a:solidFill>
                    <a:srgbClr val="FFFFFF"/>
                  </a:solidFill>
                </a:uFill>
                <a:latin typeface="Gill Sans MT"/>
                <a:ea typeface="Gill Sans MT"/>
              </a:rPr>
              <a:t>Central Monitoring Committee for Solid Waste Management </a:t>
            </a:r>
            <a:r>
              <a:rPr lang="en-IN" sz="1800" b="0" strike="noStrike" spc="-1">
                <a:solidFill>
                  <a:srgbClr val="000000"/>
                </a:solidFill>
                <a:uFill>
                  <a:solidFill>
                    <a:srgbClr val="FFFFFF"/>
                  </a:solidFill>
                </a:uFill>
                <a:latin typeface="Gill Sans MT"/>
                <a:ea typeface="Gill Sans MT"/>
              </a:rPr>
              <a:t>constituted under the chairmanship of Secretary, Ministry of Environment, Forest and Climate Change to monitor the overall implementation of the Rules.   </a:t>
            </a:r>
            <a:endParaRPr lang="en-IN" sz="1800" b="0" strike="noStrike" spc="-1">
              <a:solidFill>
                <a:srgbClr val="000000"/>
              </a:solidFill>
              <a:uFill>
                <a:solidFill>
                  <a:srgbClr val="FFFFFF"/>
                </a:solidFill>
              </a:uFill>
              <a:latin typeface="Arial"/>
            </a:endParaRPr>
          </a:p>
          <a:p>
            <a:pPr>
              <a:lnSpc>
                <a:spcPct val="100000"/>
              </a:lnSpc>
            </a:pPr>
            <a:endParaRPr lang="en-IN" sz="1800" b="0" strike="noStrike" spc="-1">
              <a:solidFill>
                <a:srgbClr val="000000"/>
              </a:solidFill>
              <a:uFill>
                <a:solidFill>
                  <a:srgbClr val="FFFFFF"/>
                </a:solidFill>
              </a:uFill>
              <a:latin typeface="Arial"/>
            </a:endParaRPr>
          </a:p>
          <a:p>
            <a:pPr>
              <a:lnSpc>
                <a:spcPct val="100000"/>
              </a:lnSpc>
            </a:pPr>
            <a:r>
              <a:rPr lang="en-IN" sz="1800" b="1" strike="noStrike" spc="-1">
                <a:solidFill>
                  <a:srgbClr val="000000"/>
                </a:solidFill>
                <a:uFill>
                  <a:solidFill>
                    <a:srgbClr val="FFFFFF"/>
                  </a:solidFill>
                </a:uFill>
                <a:latin typeface="Gill Sans MT"/>
                <a:ea typeface="Gill Sans MT"/>
              </a:rPr>
              <a:t>The Committee comprises: </a:t>
            </a:r>
            <a:endParaRPr lang="en-IN"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IN" sz="1800" b="0" strike="noStrike" spc="-1">
                <a:solidFill>
                  <a:srgbClr val="000000"/>
                </a:solidFill>
                <a:uFill>
                  <a:solidFill>
                    <a:srgbClr val="FFFFFF"/>
                  </a:solidFill>
                </a:uFill>
                <a:latin typeface="Gill Sans MT"/>
                <a:ea typeface="Gill Sans MT"/>
              </a:rPr>
              <a:t>Ministry of Urban Development, </a:t>
            </a:r>
            <a:endParaRPr lang="en-IN"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IN" sz="1800" b="0" strike="noStrike" spc="-1">
                <a:solidFill>
                  <a:srgbClr val="000000"/>
                </a:solidFill>
                <a:uFill>
                  <a:solidFill>
                    <a:srgbClr val="FFFFFF"/>
                  </a:solidFill>
                </a:uFill>
                <a:latin typeface="Gill Sans MT"/>
                <a:ea typeface="Gill Sans MT"/>
              </a:rPr>
              <a:t>Ministry of Rural Development, </a:t>
            </a:r>
            <a:endParaRPr lang="en-IN"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IN" sz="1800" b="0" strike="noStrike" spc="-1">
                <a:solidFill>
                  <a:srgbClr val="000000"/>
                </a:solidFill>
                <a:uFill>
                  <a:solidFill>
                    <a:srgbClr val="FFFFFF"/>
                  </a:solidFill>
                </a:uFill>
                <a:latin typeface="Gill Sans MT"/>
                <a:ea typeface="Gill Sans MT"/>
              </a:rPr>
              <a:t>Ministry of Chemicals and Fertilizers, </a:t>
            </a:r>
            <a:endParaRPr lang="en-IN"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IN" sz="1800" b="0" strike="noStrike" spc="-1">
                <a:solidFill>
                  <a:srgbClr val="000000"/>
                </a:solidFill>
                <a:uFill>
                  <a:solidFill>
                    <a:srgbClr val="FFFFFF"/>
                  </a:solidFill>
                </a:uFill>
                <a:latin typeface="Gill Sans MT"/>
                <a:ea typeface="Gill Sans MT"/>
              </a:rPr>
              <a:t>Ministry of Agriculture, Central Pollution Control Board,    </a:t>
            </a:r>
            <a:endParaRPr lang="en-IN"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IN" sz="1800" b="0" strike="noStrike" spc="-1">
                <a:solidFill>
                  <a:srgbClr val="000000"/>
                </a:solidFill>
                <a:uFill>
                  <a:solidFill>
                    <a:srgbClr val="FFFFFF"/>
                  </a:solidFill>
                </a:uFill>
                <a:latin typeface="Gill Sans MT"/>
                <a:ea typeface="Gill Sans MT"/>
              </a:rPr>
              <a:t>3 State Pollution Control Boards /Pollution Control Committees, </a:t>
            </a:r>
            <a:endParaRPr lang="en-IN"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IN" sz="1800" b="0" strike="noStrike" spc="-1">
                <a:solidFill>
                  <a:srgbClr val="000000"/>
                </a:solidFill>
                <a:uFill>
                  <a:solidFill>
                    <a:srgbClr val="FFFFFF"/>
                  </a:solidFill>
                </a:uFill>
                <a:latin typeface="Gill Sans MT"/>
                <a:ea typeface="Gill Sans MT"/>
              </a:rPr>
              <a:t>Urban Development Departments of 3 State Governments, </a:t>
            </a:r>
            <a:endParaRPr lang="en-IN"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IN" sz="1800" b="0" strike="noStrike" spc="-1">
                <a:solidFill>
                  <a:srgbClr val="000000"/>
                </a:solidFill>
                <a:uFill>
                  <a:solidFill>
                    <a:srgbClr val="FFFFFF"/>
                  </a:solidFill>
                </a:uFill>
                <a:latin typeface="Gill Sans MT"/>
                <a:ea typeface="Gill Sans MT"/>
              </a:rPr>
              <a:t>Rural development departments from two State Governments, three urban local bodies, two census towns, </a:t>
            </a:r>
            <a:endParaRPr lang="en-IN"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IN" sz="1800" b="0" strike="noStrike" spc="-1">
                <a:solidFill>
                  <a:srgbClr val="000000"/>
                </a:solidFill>
                <a:uFill>
                  <a:solidFill>
                    <a:srgbClr val="FFFFFF"/>
                  </a:solidFill>
                </a:uFill>
                <a:latin typeface="Gill Sans MT"/>
                <a:ea typeface="Gill Sans MT"/>
              </a:rPr>
              <a:t>Federation of Indian Chambers of Commerce &amp; Industry (FICCI)</a:t>
            </a:r>
            <a:endParaRPr lang="en-IN"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IN" sz="1800" b="0" strike="noStrike" spc="-1">
                <a:solidFill>
                  <a:srgbClr val="000000"/>
                </a:solidFill>
                <a:uFill>
                  <a:solidFill>
                    <a:srgbClr val="FFFFFF"/>
                  </a:solidFill>
                </a:uFill>
                <a:latin typeface="Gill Sans MT"/>
                <a:ea typeface="Gill Sans MT"/>
              </a:rPr>
              <a:t>Confederation of Indian Industry (CII) and </a:t>
            </a:r>
            <a:endParaRPr lang="en-IN"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IN" sz="1800" b="0" strike="noStrike" spc="-1">
                <a:solidFill>
                  <a:srgbClr val="000000"/>
                </a:solidFill>
                <a:uFill>
                  <a:solidFill>
                    <a:srgbClr val="FFFFFF"/>
                  </a:solidFill>
                </a:uFill>
                <a:latin typeface="Gill Sans MT"/>
                <a:ea typeface="Gill Sans MT"/>
              </a:rPr>
              <a:t>Two subject experts</a:t>
            </a:r>
            <a:endParaRPr lang="en-IN" sz="1800" b="0" strike="noStrike" spc="-1">
              <a:solidFill>
                <a:srgbClr val="000000"/>
              </a:solidFill>
              <a:uFill>
                <a:solidFill>
                  <a:srgbClr val="FFFFFF"/>
                </a:solidFill>
              </a:uFill>
              <a:latin typeface="Arial"/>
            </a:endParaRPr>
          </a:p>
          <a:p>
            <a:pPr>
              <a:lnSpc>
                <a:spcPct val="100000"/>
              </a:lnSpc>
            </a:pPr>
            <a:endParaRPr lang="en-IN" sz="1800" b="0" strike="noStrike" spc="-1">
              <a:solidFill>
                <a:srgbClr val="000000"/>
              </a:solidFill>
              <a:uFill>
                <a:solidFill>
                  <a:srgbClr val="FFFFFF"/>
                </a:solidFill>
              </a:uFill>
              <a:latin typeface="Arial"/>
            </a:endParaRPr>
          </a:p>
          <a:p>
            <a:pPr>
              <a:lnSpc>
                <a:spcPct val="100000"/>
              </a:lnSpc>
            </a:pPr>
            <a:r>
              <a:rPr lang="en-IN" sz="1800" b="0" strike="noStrike" spc="-1">
                <a:solidFill>
                  <a:srgbClr val="000000"/>
                </a:solidFill>
                <a:uFill>
                  <a:solidFill>
                    <a:srgbClr val="FFFFFF"/>
                  </a:solidFill>
                </a:uFill>
                <a:latin typeface="Gill Sans MT"/>
                <a:ea typeface="Gill Sans MT"/>
              </a:rPr>
              <a:t>The Committee will meet </a:t>
            </a:r>
            <a:r>
              <a:rPr lang="en-IN" sz="1800" b="1" strike="noStrike" spc="-1">
                <a:solidFill>
                  <a:srgbClr val="000000"/>
                </a:solidFill>
                <a:uFill>
                  <a:solidFill>
                    <a:srgbClr val="FFFFFF"/>
                  </a:solidFill>
                </a:uFill>
                <a:latin typeface="Gill Sans MT"/>
                <a:ea typeface="Gill Sans MT"/>
              </a:rPr>
              <a:t>once an year </a:t>
            </a:r>
            <a:r>
              <a:rPr lang="en-IN" sz="1800" b="0" strike="noStrike" spc="-1">
                <a:solidFill>
                  <a:srgbClr val="000000"/>
                </a:solidFill>
                <a:uFill>
                  <a:solidFill>
                    <a:srgbClr val="FFFFFF"/>
                  </a:solidFill>
                </a:uFill>
                <a:latin typeface="Gill Sans MT"/>
                <a:ea typeface="Gill Sans MT"/>
              </a:rPr>
              <a:t>to monitor the implementation of these Rules.</a:t>
            </a:r>
            <a:endParaRPr lang="en-IN" sz="1800" b="0" strike="noStrike" spc="-1">
              <a:solidFill>
                <a:srgbClr val="000000"/>
              </a:solidFill>
              <a:uFill>
                <a:solidFill>
                  <a:srgbClr val="FFFFFF"/>
                </a:solidFill>
              </a:uFill>
              <a:latin typeface="Arial"/>
            </a:endParaRPr>
          </a:p>
        </p:txBody>
      </p:sp>
      <p:sp>
        <p:nvSpPr>
          <p:cNvPr id="84" name="CustomShape 2"/>
          <p:cNvSpPr/>
          <p:nvPr/>
        </p:nvSpPr>
        <p:spPr>
          <a:xfrm>
            <a:off x="376560" y="226440"/>
            <a:ext cx="5522760" cy="6674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1800" b="1" strike="noStrike" spc="-1">
                <a:solidFill>
                  <a:srgbClr val="C00000"/>
                </a:solidFill>
                <a:uFill>
                  <a:solidFill>
                    <a:srgbClr val="FFFFFF"/>
                  </a:solidFill>
                </a:uFill>
                <a:latin typeface="Gill Sans MT"/>
                <a:ea typeface="Gill Sans"/>
              </a:rPr>
              <a:t>India: Solid Waste Management (SWM) Rules after 16 years…New rules announced on 5</a:t>
            </a:r>
            <a:r>
              <a:rPr lang="en-IN" sz="1800" b="1" strike="noStrike" spc="-1" baseline="30000">
                <a:solidFill>
                  <a:srgbClr val="C00000"/>
                </a:solidFill>
                <a:uFill>
                  <a:solidFill>
                    <a:srgbClr val="FFFFFF"/>
                  </a:solidFill>
                </a:uFill>
                <a:latin typeface="Gill Sans MT"/>
                <a:ea typeface="Gill Sans"/>
              </a:rPr>
              <a:t>th</a:t>
            </a:r>
            <a:r>
              <a:rPr lang="en-IN" sz="1800" b="1" strike="noStrike" spc="-1">
                <a:solidFill>
                  <a:srgbClr val="C00000"/>
                </a:solidFill>
                <a:uFill>
                  <a:solidFill>
                    <a:srgbClr val="FFFFFF"/>
                  </a:solidFill>
                </a:uFill>
                <a:latin typeface="Gill Sans MT"/>
                <a:ea typeface="Gill Sans"/>
              </a:rPr>
              <a:t> April 2016 </a:t>
            </a:r>
            <a:endParaRPr lang="en-IN" sz="1800" b="0" strike="noStrike" spc="-1">
              <a:solidFill>
                <a:srgbClr val="000000"/>
              </a:solidFill>
              <a:uFill>
                <a:solidFill>
                  <a:srgbClr val="FFFFFF"/>
                </a:solidFill>
              </a:uFill>
              <a:latin typeface="Arial"/>
            </a:endParaRPr>
          </a:p>
          <a:p>
            <a:pPr>
              <a:lnSpc>
                <a:spcPct val="100000"/>
              </a:lnSpc>
            </a:pPr>
            <a:endParaRPr lang="en-IN"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IN" sz="1800" b="0" strike="noStrike" spc="-1">
                <a:solidFill>
                  <a:srgbClr val="000000"/>
                </a:solidFill>
                <a:uFill>
                  <a:solidFill>
                    <a:srgbClr val="FFFFFF"/>
                  </a:solidFill>
                </a:uFill>
                <a:latin typeface="Gill Sans MT"/>
                <a:ea typeface="Gill Sans"/>
              </a:rPr>
              <a:t>These rules are the sixth category of waste management rules brought out by the Ministry of Environment, Forests &amp; Climate Change. The Ministry had previously notified plastic, e-waste, biomedical, hazardous and construction and demolition waste management rules</a:t>
            </a:r>
            <a:endParaRPr lang="en-IN" sz="1800" b="0" strike="noStrike" spc="-1">
              <a:solidFill>
                <a:srgbClr val="000000"/>
              </a:solidFill>
              <a:uFill>
                <a:solidFill>
                  <a:srgbClr val="FFFFFF"/>
                </a:solidFill>
              </a:uFill>
              <a:latin typeface="Arial"/>
            </a:endParaRPr>
          </a:p>
          <a:p>
            <a:pPr>
              <a:lnSpc>
                <a:spcPct val="100000"/>
              </a:lnSpc>
            </a:pPr>
            <a:endParaRPr lang="en-IN"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IN" sz="1800" b="0" strike="noStrike" spc="-1">
                <a:solidFill>
                  <a:srgbClr val="000000"/>
                </a:solidFill>
                <a:uFill>
                  <a:solidFill>
                    <a:srgbClr val="FFFFFF"/>
                  </a:solidFill>
                </a:uFill>
                <a:latin typeface="Gill Sans MT"/>
                <a:ea typeface="Gill Sans"/>
              </a:rPr>
              <a:t>Rules applicable beyond municipal areas and will extend to urban agglomerations.   </a:t>
            </a:r>
            <a:endParaRPr lang="en-IN" sz="1800" b="0" strike="noStrike" spc="-1">
              <a:solidFill>
                <a:srgbClr val="000000"/>
              </a:solidFill>
              <a:uFill>
                <a:solidFill>
                  <a:srgbClr val="FFFFFF"/>
                </a:solidFill>
              </a:uFill>
              <a:latin typeface="Arial"/>
            </a:endParaRPr>
          </a:p>
          <a:p>
            <a:pPr>
              <a:lnSpc>
                <a:spcPct val="100000"/>
              </a:lnSpc>
            </a:pPr>
            <a:endParaRPr lang="en-IN"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IN" sz="1800" b="0" strike="noStrike" spc="-1">
                <a:solidFill>
                  <a:srgbClr val="000000"/>
                </a:solidFill>
                <a:uFill>
                  <a:solidFill>
                    <a:srgbClr val="FFFFFF"/>
                  </a:solidFill>
                </a:uFill>
                <a:latin typeface="Gill Sans MT"/>
                <a:ea typeface="Gill Sans"/>
              </a:rPr>
              <a:t>Waste processing facilities will have to be set up by all local bodies having 1 million or more population within two years. </a:t>
            </a:r>
            <a:endParaRPr lang="en-IN" sz="1800" b="0" strike="noStrike" spc="-1">
              <a:solidFill>
                <a:srgbClr val="000000"/>
              </a:solidFill>
              <a:uFill>
                <a:solidFill>
                  <a:srgbClr val="FFFFFF"/>
                </a:solidFill>
              </a:uFill>
              <a:latin typeface="Arial"/>
            </a:endParaRPr>
          </a:p>
          <a:p>
            <a:pPr>
              <a:lnSpc>
                <a:spcPct val="100000"/>
              </a:lnSpc>
            </a:pPr>
            <a:endParaRPr lang="en-IN" sz="1800" b="0" strike="noStrike" spc="-1">
              <a:solidFill>
                <a:srgbClr val="000000"/>
              </a:solidFill>
              <a:uFill>
                <a:solidFill>
                  <a:srgbClr val="FFFFFF"/>
                </a:solidFill>
              </a:uFill>
              <a:latin typeface="Arial"/>
            </a:endParaRPr>
          </a:p>
          <a:p>
            <a:pPr marL="285840" indent="-285480">
              <a:lnSpc>
                <a:spcPct val="100000"/>
              </a:lnSpc>
              <a:buClr>
                <a:srgbClr val="000000"/>
              </a:buClr>
              <a:buFont typeface="Arial"/>
              <a:buChar char="•"/>
            </a:pPr>
            <a:r>
              <a:rPr lang="en-IN" sz="1800" b="0" strike="noStrike" spc="-1">
                <a:solidFill>
                  <a:srgbClr val="000000"/>
                </a:solidFill>
                <a:uFill>
                  <a:solidFill>
                    <a:srgbClr val="FFFFFF"/>
                  </a:solidFill>
                </a:uFill>
                <a:latin typeface="Gill Sans MT"/>
                <a:ea typeface="Gill Sans"/>
              </a:rPr>
              <a:t>For census towns below 1 million population, or local bodies having 0.5 million or more population, or census towns under 0.5 million population standalone sanitary landfills will have to be completed in three years.</a:t>
            </a:r>
            <a:endParaRPr lang="en-IN" sz="1800" b="0" strike="noStrike" spc="-1">
              <a:solidFill>
                <a:srgbClr val="000000"/>
              </a:solidFill>
              <a:uFill>
                <a:solidFill>
                  <a:srgbClr val="FFFFFF"/>
                </a:solidFill>
              </a:uFill>
              <a:latin typeface="Arial"/>
            </a:endParaRPr>
          </a:p>
          <a:p>
            <a:pPr>
              <a:lnSpc>
                <a:spcPct val="100000"/>
              </a:lnSpc>
            </a:pPr>
            <a:endParaRPr lang="en-IN"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ustomShape 1"/>
          <p:cNvSpPr/>
          <p:nvPr/>
        </p:nvSpPr>
        <p:spPr>
          <a:xfrm>
            <a:off x="286560" y="646560"/>
            <a:ext cx="5672520" cy="612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gn="just">
              <a:lnSpc>
                <a:spcPct val="100000"/>
              </a:lnSpc>
              <a:buClr>
                <a:srgbClr val="000000"/>
              </a:buClr>
              <a:buFont typeface="Arial"/>
              <a:buChar char="•"/>
            </a:pPr>
            <a:r>
              <a:rPr lang="en-IN" sz="1800" b="0" strike="noStrike" spc="-1">
                <a:solidFill>
                  <a:srgbClr val="000000"/>
                </a:solidFill>
                <a:uFill>
                  <a:solidFill>
                    <a:srgbClr val="FFFFFF"/>
                  </a:solidFill>
                </a:uFill>
                <a:latin typeface="Gill Sans MT"/>
                <a:ea typeface="Gill Sans"/>
              </a:rPr>
              <a:t>Hotels and restaurants should segregate biodegradable waste and set up a system of collection to ensure that such food waste is utilized for composting / biomethanation.</a:t>
            </a:r>
            <a:endParaRPr lang="en-IN" sz="1800" b="0" strike="noStrike" spc="-1">
              <a:solidFill>
                <a:srgbClr val="000000"/>
              </a:solidFill>
              <a:uFill>
                <a:solidFill>
                  <a:srgbClr val="FFFFFF"/>
                </a:solidFill>
              </a:uFill>
              <a:latin typeface="Arial"/>
            </a:endParaRPr>
          </a:p>
          <a:p>
            <a:pPr algn="just">
              <a:lnSpc>
                <a:spcPct val="100000"/>
              </a:lnSpc>
            </a:pPr>
            <a:endParaRPr lang="en-IN" sz="1800" b="0" strike="noStrike" spc="-1">
              <a:solidFill>
                <a:srgbClr val="000000"/>
              </a:solidFill>
              <a:uFill>
                <a:solidFill>
                  <a:srgbClr val="FFFFFF"/>
                </a:solidFill>
              </a:uFill>
              <a:latin typeface="Arial"/>
            </a:endParaRPr>
          </a:p>
          <a:p>
            <a:pPr marL="285840" indent="-285480" algn="just">
              <a:lnSpc>
                <a:spcPct val="100000"/>
              </a:lnSpc>
              <a:buClr>
                <a:srgbClr val="000000"/>
              </a:buClr>
              <a:buFont typeface="Arial"/>
              <a:buChar char="•"/>
            </a:pPr>
            <a:r>
              <a:rPr lang="en-IN" sz="1800" b="0" strike="noStrike" spc="-1">
                <a:solidFill>
                  <a:srgbClr val="000000"/>
                </a:solidFill>
                <a:uFill>
                  <a:solidFill>
                    <a:srgbClr val="FFFFFF"/>
                  </a:solidFill>
                </a:uFill>
                <a:latin typeface="Gill Sans MT"/>
                <a:ea typeface="Gill Sans"/>
              </a:rPr>
              <a:t>Resident Welfare associations and gated communities with an area &gt;5,000 sqm should segregate waste and handover recyclable material to either the authorized waste pickers or the authorized recyclers, or to the urban local body. </a:t>
            </a:r>
            <a:endParaRPr lang="en-IN" sz="1800" b="0" strike="noStrike" spc="-1">
              <a:solidFill>
                <a:srgbClr val="000000"/>
              </a:solidFill>
              <a:uFill>
                <a:solidFill>
                  <a:srgbClr val="FFFFFF"/>
                </a:solidFill>
              </a:uFill>
              <a:latin typeface="Arial"/>
            </a:endParaRPr>
          </a:p>
          <a:p>
            <a:pPr algn="just">
              <a:lnSpc>
                <a:spcPct val="100000"/>
              </a:lnSpc>
            </a:pPr>
            <a:endParaRPr lang="en-IN" sz="1800" b="0" strike="noStrike" spc="-1">
              <a:solidFill>
                <a:srgbClr val="000000"/>
              </a:solidFill>
              <a:uFill>
                <a:solidFill>
                  <a:srgbClr val="FFFFFF"/>
                </a:solidFill>
              </a:uFill>
              <a:latin typeface="Arial"/>
            </a:endParaRPr>
          </a:p>
          <a:p>
            <a:pPr marL="285840" indent="-285480" algn="just">
              <a:lnSpc>
                <a:spcPct val="100000"/>
              </a:lnSpc>
              <a:buClr>
                <a:srgbClr val="000000"/>
              </a:buClr>
              <a:buFont typeface="Arial"/>
              <a:buChar char="•"/>
            </a:pPr>
            <a:r>
              <a:rPr lang="en-IN" sz="1800" b="0" strike="noStrike" spc="-1">
                <a:solidFill>
                  <a:srgbClr val="000000"/>
                </a:solidFill>
                <a:uFill>
                  <a:solidFill>
                    <a:srgbClr val="FFFFFF"/>
                  </a:solidFill>
                </a:uFill>
                <a:latin typeface="Gill Sans MT"/>
                <a:ea typeface="Gill Sans"/>
              </a:rPr>
              <a:t>Bio-degradable waste should be processed, treated and disposed of through composting or bio-methanation within the premises as far as possible. </a:t>
            </a:r>
            <a:endParaRPr lang="en-IN" sz="1800" b="0" strike="noStrike" spc="-1">
              <a:solidFill>
                <a:srgbClr val="000000"/>
              </a:solidFill>
              <a:uFill>
                <a:solidFill>
                  <a:srgbClr val="FFFFFF"/>
                </a:solidFill>
              </a:uFill>
              <a:latin typeface="Arial"/>
            </a:endParaRPr>
          </a:p>
          <a:p>
            <a:pPr algn="just">
              <a:lnSpc>
                <a:spcPct val="100000"/>
              </a:lnSpc>
            </a:pPr>
            <a:endParaRPr lang="en-IN" sz="1800" b="0" strike="noStrike" spc="-1">
              <a:solidFill>
                <a:srgbClr val="000000"/>
              </a:solidFill>
              <a:uFill>
                <a:solidFill>
                  <a:srgbClr val="FFFFFF"/>
                </a:solidFill>
              </a:uFill>
              <a:latin typeface="Arial"/>
            </a:endParaRPr>
          </a:p>
          <a:p>
            <a:pPr marL="285840" indent="-285480" algn="just">
              <a:lnSpc>
                <a:spcPct val="100000"/>
              </a:lnSpc>
              <a:buClr>
                <a:srgbClr val="000000"/>
              </a:buClr>
              <a:buFont typeface="Arial"/>
              <a:buChar char="•"/>
            </a:pPr>
            <a:r>
              <a:rPr lang="en-IN" sz="1800" b="0" strike="noStrike" spc="-1">
                <a:solidFill>
                  <a:srgbClr val="000000"/>
                </a:solidFill>
                <a:uFill>
                  <a:solidFill>
                    <a:srgbClr val="FFFFFF"/>
                  </a:solidFill>
                </a:uFill>
                <a:latin typeface="Gill Sans MT"/>
                <a:ea typeface="Gill Sans"/>
              </a:rPr>
              <a:t>Street vendors should keep suitable containers for storage of waste generated and deposit  such waste at waste storage depot or container or  vehicle as notified by the local authority.</a:t>
            </a:r>
            <a:endParaRPr lang="en-IN" sz="1800" b="0" strike="noStrike" spc="-1">
              <a:solidFill>
                <a:srgbClr val="000000"/>
              </a:solidFill>
              <a:uFill>
                <a:solidFill>
                  <a:srgbClr val="FFFFFF"/>
                </a:solidFill>
              </a:uFill>
              <a:latin typeface="Arial"/>
            </a:endParaRPr>
          </a:p>
          <a:p>
            <a:pPr algn="just">
              <a:lnSpc>
                <a:spcPct val="100000"/>
              </a:lnSpc>
            </a:pPr>
            <a:endParaRPr lang="en-IN" sz="1800" b="0" strike="noStrike" spc="-1">
              <a:solidFill>
                <a:srgbClr val="000000"/>
              </a:solidFill>
              <a:uFill>
                <a:solidFill>
                  <a:srgbClr val="FFFFFF"/>
                </a:solidFill>
              </a:uFill>
              <a:latin typeface="Arial"/>
            </a:endParaRPr>
          </a:p>
          <a:p>
            <a:pPr marL="285840" indent="-285480" algn="just">
              <a:lnSpc>
                <a:spcPct val="100000"/>
              </a:lnSpc>
              <a:buClr>
                <a:srgbClr val="000000"/>
              </a:buClr>
              <a:buFont typeface="Arial"/>
              <a:buChar char="•"/>
            </a:pPr>
            <a:r>
              <a:rPr lang="en-IN" sz="1800" b="0" strike="noStrike" spc="-1">
                <a:solidFill>
                  <a:srgbClr val="000000"/>
                </a:solidFill>
                <a:uFill>
                  <a:solidFill>
                    <a:srgbClr val="FFFFFF"/>
                  </a:solidFill>
                </a:uFill>
                <a:latin typeface="Gill Sans MT"/>
                <a:ea typeface="Gill Sans"/>
              </a:rPr>
              <a:t>High calorific wastes shall be used for co-processing in cement or thermal power plants.</a:t>
            </a:r>
            <a:endParaRPr lang="en-IN" sz="1800" b="0" strike="noStrike" spc="-1">
              <a:solidFill>
                <a:srgbClr val="000000"/>
              </a:solidFill>
              <a:uFill>
                <a:solidFill>
                  <a:srgbClr val="FFFFFF"/>
                </a:solidFill>
              </a:uFill>
              <a:latin typeface="Arial"/>
            </a:endParaRPr>
          </a:p>
        </p:txBody>
      </p:sp>
      <p:sp>
        <p:nvSpPr>
          <p:cNvPr id="86" name="CustomShape 2"/>
          <p:cNvSpPr/>
          <p:nvPr/>
        </p:nvSpPr>
        <p:spPr>
          <a:xfrm>
            <a:off x="6088680" y="646560"/>
            <a:ext cx="5733360" cy="6674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285840" indent="-285480" algn="just">
              <a:lnSpc>
                <a:spcPct val="100000"/>
              </a:lnSpc>
              <a:buClr>
                <a:srgbClr val="000000"/>
              </a:buClr>
              <a:buFont typeface="Arial"/>
              <a:buChar char="•"/>
            </a:pPr>
            <a:r>
              <a:rPr lang="en-IN" sz="1800" b="0" strike="noStrike" spc="-1">
                <a:solidFill>
                  <a:srgbClr val="000000"/>
                </a:solidFill>
                <a:uFill>
                  <a:solidFill>
                    <a:srgbClr val="FFFFFF"/>
                  </a:solidFill>
                </a:uFill>
                <a:latin typeface="Gill Sans MT"/>
                <a:ea typeface="Gill Sans"/>
              </a:rPr>
              <a:t>Developers of Special Economic Zone, industrial estate, industrial park to  earmark at least 5% of the total area of the plot or minimum 5 plots/ sheds for recovery and recycling facility.</a:t>
            </a:r>
            <a:endParaRPr lang="en-IN" sz="1800" b="0" strike="noStrike" spc="-1">
              <a:solidFill>
                <a:srgbClr val="000000"/>
              </a:solidFill>
              <a:uFill>
                <a:solidFill>
                  <a:srgbClr val="FFFFFF"/>
                </a:solidFill>
              </a:uFill>
              <a:latin typeface="Arial"/>
            </a:endParaRPr>
          </a:p>
          <a:p>
            <a:pPr algn="just">
              <a:lnSpc>
                <a:spcPct val="100000"/>
              </a:lnSpc>
            </a:pPr>
            <a:endParaRPr lang="en-IN" sz="1800" b="0" strike="noStrike" spc="-1">
              <a:solidFill>
                <a:srgbClr val="000000"/>
              </a:solidFill>
              <a:uFill>
                <a:solidFill>
                  <a:srgbClr val="FFFFFF"/>
                </a:solidFill>
              </a:uFill>
              <a:latin typeface="Arial"/>
            </a:endParaRPr>
          </a:p>
          <a:p>
            <a:pPr marL="285840" indent="-285480" algn="just">
              <a:lnSpc>
                <a:spcPct val="100000"/>
              </a:lnSpc>
              <a:buClr>
                <a:srgbClr val="000000"/>
              </a:buClr>
              <a:buFont typeface="Arial"/>
              <a:buChar char="•"/>
            </a:pPr>
            <a:r>
              <a:rPr lang="en-IN" sz="1800" b="0" strike="noStrike" spc="-1">
                <a:solidFill>
                  <a:srgbClr val="000000"/>
                </a:solidFill>
                <a:uFill>
                  <a:solidFill>
                    <a:srgbClr val="FFFFFF"/>
                  </a:solidFill>
                </a:uFill>
                <a:latin typeface="Gill Sans MT"/>
                <a:ea typeface="Gill Sans"/>
              </a:rPr>
              <a:t>Manufacturers of disposable products such as tin, glass, plastics packaging etc. shall provide necessary financial assistance to local authorities for the establishment of waste management system.</a:t>
            </a:r>
            <a:endParaRPr lang="en-IN" sz="1800" b="0" strike="noStrike" spc="-1">
              <a:solidFill>
                <a:srgbClr val="000000"/>
              </a:solidFill>
              <a:uFill>
                <a:solidFill>
                  <a:srgbClr val="FFFFFF"/>
                </a:solidFill>
              </a:uFill>
              <a:latin typeface="Arial"/>
            </a:endParaRPr>
          </a:p>
          <a:p>
            <a:pPr algn="just">
              <a:lnSpc>
                <a:spcPct val="100000"/>
              </a:lnSpc>
            </a:pPr>
            <a:endParaRPr lang="en-IN" sz="1800" b="0" strike="noStrike" spc="-1">
              <a:solidFill>
                <a:srgbClr val="000000"/>
              </a:solidFill>
              <a:uFill>
                <a:solidFill>
                  <a:srgbClr val="FFFFFF"/>
                </a:solidFill>
              </a:uFill>
              <a:latin typeface="Arial"/>
            </a:endParaRPr>
          </a:p>
          <a:p>
            <a:pPr marL="285840" indent="-285480" algn="just">
              <a:lnSpc>
                <a:spcPct val="100000"/>
              </a:lnSpc>
              <a:buClr>
                <a:srgbClr val="000000"/>
              </a:buClr>
              <a:buFont typeface="Arial"/>
              <a:buChar char="•"/>
            </a:pPr>
            <a:r>
              <a:rPr lang="en-IN" sz="1800" b="0" strike="noStrike" spc="-1">
                <a:solidFill>
                  <a:srgbClr val="000000"/>
                </a:solidFill>
                <a:uFill>
                  <a:solidFill>
                    <a:srgbClr val="FFFFFF"/>
                  </a:solidFill>
                </a:uFill>
                <a:latin typeface="Gill Sans MT"/>
                <a:ea typeface="Gill Sans"/>
              </a:rPr>
              <a:t>Companies that sell products in non-biodegradable packaging material should put in place a system to collect back the packaging waste generated due to their production.</a:t>
            </a:r>
            <a:endParaRPr lang="en-IN" sz="1800" b="0" strike="noStrike" spc="-1">
              <a:solidFill>
                <a:srgbClr val="000000"/>
              </a:solidFill>
              <a:uFill>
                <a:solidFill>
                  <a:srgbClr val="FFFFFF"/>
                </a:solidFill>
              </a:uFill>
              <a:latin typeface="Arial"/>
            </a:endParaRPr>
          </a:p>
          <a:p>
            <a:pPr algn="just">
              <a:lnSpc>
                <a:spcPct val="100000"/>
              </a:lnSpc>
            </a:pPr>
            <a:endParaRPr lang="en-IN" sz="1800" b="0" strike="noStrike" spc="-1">
              <a:solidFill>
                <a:srgbClr val="000000"/>
              </a:solidFill>
              <a:uFill>
                <a:solidFill>
                  <a:srgbClr val="FFFFFF"/>
                </a:solidFill>
              </a:uFill>
              <a:latin typeface="Arial"/>
            </a:endParaRPr>
          </a:p>
          <a:p>
            <a:pPr marL="285840" indent="-285480" algn="just">
              <a:lnSpc>
                <a:spcPct val="100000"/>
              </a:lnSpc>
              <a:buClr>
                <a:srgbClr val="000000"/>
              </a:buClr>
              <a:buFont typeface="Arial"/>
              <a:buChar char="•"/>
            </a:pPr>
            <a:r>
              <a:rPr lang="en-IN" sz="1800" b="0" strike="noStrike" spc="-1">
                <a:solidFill>
                  <a:srgbClr val="000000"/>
                </a:solidFill>
                <a:uFill>
                  <a:solidFill>
                    <a:srgbClr val="FFFFFF"/>
                  </a:solidFill>
                </a:uFill>
                <a:latin typeface="Gill Sans MT"/>
                <a:ea typeface="Gill Sans"/>
              </a:rPr>
              <a:t>All such manufacturers, brand owners or marketing companies should educate the masses for wrapping and disposal of their products.</a:t>
            </a:r>
            <a:endParaRPr lang="en-IN" sz="1800" b="0" strike="noStrike" spc="-1">
              <a:solidFill>
                <a:srgbClr val="000000"/>
              </a:solidFill>
              <a:uFill>
                <a:solidFill>
                  <a:srgbClr val="FFFFFF"/>
                </a:solidFill>
              </a:uFill>
              <a:latin typeface="Arial"/>
            </a:endParaRPr>
          </a:p>
          <a:p>
            <a:pPr algn="just">
              <a:lnSpc>
                <a:spcPct val="100000"/>
              </a:lnSpc>
            </a:pPr>
            <a:endParaRPr lang="en-IN" sz="1800" b="0" strike="noStrike" spc="-1">
              <a:solidFill>
                <a:srgbClr val="000000"/>
              </a:solidFill>
              <a:uFill>
                <a:solidFill>
                  <a:srgbClr val="FFFFFF"/>
                </a:solidFill>
              </a:uFill>
              <a:latin typeface="Arial"/>
            </a:endParaRPr>
          </a:p>
          <a:p>
            <a:pPr marL="285840" indent="-285480" algn="just">
              <a:lnSpc>
                <a:spcPct val="100000"/>
              </a:lnSpc>
              <a:buClr>
                <a:srgbClr val="000000"/>
              </a:buClr>
              <a:buFont typeface="Arial"/>
              <a:buChar char="•"/>
            </a:pPr>
            <a:r>
              <a:rPr lang="en-IN" sz="1800" b="0" strike="noStrike" spc="-1">
                <a:solidFill>
                  <a:srgbClr val="000000"/>
                </a:solidFill>
                <a:uFill>
                  <a:solidFill>
                    <a:srgbClr val="FFFFFF"/>
                  </a:solidFill>
                </a:uFill>
                <a:latin typeface="Gill Sans MT"/>
                <a:ea typeface="Gill Sans"/>
              </a:rPr>
              <a:t>Construction and demolition waste should be stored, separately  disposed off. </a:t>
            </a:r>
            <a:endParaRPr lang="en-IN" sz="1800" b="0" strike="noStrike" spc="-1">
              <a:solidFill>
                <a:srgbClr val="000000"/>
              </a:solidFill>
              <a:uFill>
                <a:solidFill>
                  <a:srgbClr val="FFFFFF"/>
                </a:solidFill>
              </a:uFill>
              <a:latin typeface="Arial"/>
            </a:endParaRPr>
          </a:p>
          <a:p>
            <a:pPr marL="9360" algn="just">
              <a:lnSpc>
                <a:spcPct val="100000"/>
              </a:lnSpc>
            </a:pPr>
            <a:r>
              <a:rPr lang="en-IN" sz="1800" b="0" strike="noStrike" spc="-1">
                <a:solidFill>
                  <a:srgbClr val="000000"/>
                </a:solidFill>
                <a:uFill>
                  <a:solidFill>
                    <a:srgbClr val="FFFFFF"/>
                  </a:solidFill>
                </a:uFill>
                <a:latin typeface="Gill Sans MT"/>
                <a:ea typeface="Gill Sans"/>
              </a:rPr>
              <a:t> </a:t>
            </a:r>
            <a:endParaRPr lang="en-IN" sz="1800" b="0" strike="noStrike" spc="-1">
              <a:solidFill>
                <a:srgbClr val="000000"/>
              </a:solidFill>
              <a:uFill>
                <a:solidFill>
                  <a:srgbClr val="FFFFFF"/>
                </a:solidFill>
              </a:uFill>
              <a:latin typeface="Arial"/>
            </a:endParaRPr>
          </a:p>
          <a:p>
            <a:pPr algn="just">
              <a:lnSpc>
                <a:spcPct val="100000"/>
              </a:lnSpc>
            </a:pPr>
            <a:endParaRPr lang="en-IN" sz="1800" b="0" strike="noStrike" spc="-1">
              <a:solidFill>
                <a:srgbClr val="000000"/>
              </a:solidFill>
              <a:uFill>
                <a:solidFill>
                  <a:srgbClr val="FFFFFF"/>
                </a:solidFill>
              </a:uFill>
              <a:latin typeface="Arial"/>
            </a:endParaRPr>
          </a:p>
          <a:p>
            <a:pPr algn="just">
              <a:lnSpc>
                <a:spcPct val="100000"/>
              </a:lnSpc>
            </a:pPr>
            <a:endParaRPr lang="en-IN" sz="1800" b="0" strike="noStrike" spc="-1">
              <a:solidFill>
                <a:srgbClr val="000000"/>
              </a:solidFill>
              <a:uFill>
                <a:solidFill>
                  <a:srgbClr val="FFFFFF"/>
                </a:solidFill>
              </a:uFill>
              <a:latin typeface="Arial"/>
            </a:endParaRPr>
          </a:p>
        </p:txBody>
      </p:sp>
      <p:sp>
        <p:nvSpPr>
          <p:cNvPr id="87" name="CustomShape 3"/>
          <p:cNvSpPr/>
          <p:nvPr/>
        </p:nvSpPr>
        <p:spPr>
          <a:xfrm>
            <a:off x="2481480" y="201960"/>
            <a:ext cx="7258680" cy="364680"/>
          </a:xfrm>
          <a:prstGeom prst="rect">
            <a:avLst/>
          </a:prstGeom>
          <a:solidFill>
            <a:srgbClr val="00B050"/>
          </a:solid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IN" sz="1800" b="1" strike="noStrike" spc="-1">
                <a:solidFill>
                  <a:srgbClr val="FFFFFF"/>
                </a:solidFill>
                <a:uFill>
                  <a:solidFill>
                    <a:srgbClr val="FFFFFF"/>
                  </a:solidFill>
                </a:uFill>
                <a:latin typeface="Gill Sans"/>
                <a:ea typeface="Gill Sans"/>
              </a:rPr>
              <a:t>Some of the salient features of SWM Rules, 2016 </a:t>
            </a:r>
            <a:endParaRPr lang="en-IN"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Picture 4"/>
          <p:cNvPicPr/>
          <p:nvPr/>
        </p:nvPicPr>
        <p:blipFill>
          <a:blip r:embed="rId2"/>
          <a:stretch/>
        </p:blipFill>
        <p:spPr>
          <a:xfrm>
            <a:off x="327600" y="954720"/>
            <a:ext cx="8450280" cy="4961880"/>
          </a:xfrm>
          <a:prstGeom prst="rect">
            <a:avLst/>
          </a:prstGeom>
          <a:ln>
            <a:noFill/>
          </a:ln>
        </p:spPr>
      </p:pic>
      <p:sp>
        <p:nvSpPr>
          <p:cNvPr id="89" name="CustomShape 1"/>
          <p:cNvSpPr/>
          <p:nvPr/>
        </p:nvSpPr>
        <p:spPr>
          <a:xfrm>
            <a:off x="657360" y="6060600"/>
            <a:ext cx="7550640" cy="364680"/>
          </a:xfrm>
          <a:prstGeom prst="rect">
            <a:avLst/>
          </a:prstGeom>
          <a:solidFill>
            <a:srgbClr val="FFC000"/>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IN" sz="1800" b="1" strike="noStrike" spc="-1">
                <a:solidFill>
                  <a:srgbClr val="000000"/>
                </a:solidFill>
                <a:uFill>
                  <a:solidFill>
                    <a:srgbClr val="FFFFFF"/>
                  </a:solidFill>
                </a:uFill>
                <a:latin typeface="Gill Sans MT"/>
              </a:rPr>
              <a:t>India’s annual freshwater withdrawal exceeds that of even China</a:t>
            </a:r>
            <a:endParaRPr lang="en-IN" sz="1800" b="0" strike="noStrike" spc="-1">
              <a:solidFill>
                <a:srgbClr val="000000"/>
              </a:solidFill>
              <a:uFill>
                <a:solidFill>
                  <a:srgbClr val="FFFFFF"/>
                </a:solidFill>
              </a:uFill>
              <a:latin typeface="Arial"/>
            </a:endParaRPr>
          </a:p>
        </p:txBody>
      </p:sp>
      <p:sp>
        <p:nvSpPr>
          <p:cNvPr id="90" name="CustomShape 2"/>
          <p:cNvSpPr/>
          <p:nvPr/>
        </p:nvSpPr>
        <p:spPr>
          <a:xfrm>
            <a:off x="8928720" y="638640"/>
            <a:ext cx="3065400" cy="5576760"/>
          </a:xfrm>
          <a:prstGeom prst="rect">
            <a:avLst/>
          </a:prstGeom>
          <a:solidFill>
            <a:srgbClr val="FFC00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1800" b="1" strike="noStrike" spc="-1">
                <a:solidFill>
                  <a:srgbClr val="000000"/>
                </a:solidFill>
                <a:uFill>
                  <a:solidFill>
                    <a:srgbClr val="FFFFFF"/>
                  </a:solidFill>
                </a:uFill>
                <a:latin typeface="Gill Sans MT"/>
                <a:ea typeface="Gill Sans"/>
              </a:rPr>
              <a:t>In 2014-15, India exported 37.2 lakh tonnes of </a:t>
            </a:r>
            <a:r>
              <a:rPr lang="en-IN" sz="1800" b="1" i="1" strike="noStrike" spc="-1">
                <a:solidFill>
                  <a:srgbClr val="000000"/>
                </a:solidFill>
                <a:uFill>
                  <a:solidFill>
                    <a:srgbClr val="FFFFFF"/>
                  </a:solidFill>
                </a:uFill>
                <a:latin typeface="Gill Sans MT"/>
                <a:ea typeface="Gill Sans"/>
              </a:rPr>
              <a:t>basmati</a:t>
            </a:r>
            <a:r>
              <a:rPr lang="en-IN" sz="1800" b="1" strike="noStrike" spc="-1">
                <a:solidFill>
                  <a:srgbClr val="000000"/>
                </a:solidFill>
                <a:uFill>
                  <a:solidFill>
                    <a:srgbClr val="FFFFFF"/>
                  </a:solidFill>
                </a:uFill>
                <a:latin typeface="Gill Sans MT"/>
                <a:ea typeface="Gill Sans"/>
              </a:rPr>
              <a:t>. To export this rice, the country used around 10 trillion liters of water. </a:t>
            </a:r>
            <a:endParaRPr lang="en-IN" sz="1800" b="0" strike="noStrike" spc="-1">
              <a:solidFill>
                <a:srgbClr val="000000"/>
              </a:solidFill>
              <a:uFill>
                <a:solidFill>
                  <a:srgbClr val="FFFFFF"/>
                </a:solidFill>
              </a:uFill>
              <a:latin typeface="Arial"/>
            </a:endParaRPr>
          </a:p>
          <a:p>
            <a:pPr>
              <a:lnSpc>
                <a:spcPct val="100000"/>
              </a:lnSpc>
            </a:pPr>
            <a:endParaRPr lang="en-IN" sz="1800" b="0" strike="noStrike" spc="-1">
              <a:solidFill>
                <a:srgbClr val="000000"/>
              </a:solidFill>
              <a:uFill>
                <a:solidFill>
                  <a:srgbClr val="FFFFFF"/>
                </a:solidFill>
              </a:uFill>
              <a:latin typeface="Arial"/>
            </a:endParaRPr>
          </a:p>
          <a:p>
            <a:pPr>
              <a:lnSpc>
                <a:spcPct val="100000"/>
              </a:lnSpc>
            </a:pPr>
            <a:r>
              <a:rPr lang="en-IN" sz="1800" b="1" strike="noStrike" spc="-1">
                <a:solidFill>
                  <a:srgbClr val="000000"/>
                </a:solidFill>
                <a:uFill>
                  <a:solidFill>
                    <a:srgbClr val="FFFFFF"/>
                  </a:solidFill>
                </a:uFill>
                <a:latin typeface="Gill Sans MT"/>
                <a:ea typeface="Gill Sans"/>
              </a:rPr>
              <a:t>In other words, India virtually exported 10 trillion liters of water. </a:t>
            </a:r>
            <a:endParaRPr lang="en-IN" sz="1800" b="0" strike="noStrike" spc="-1">
              <a:solidFill>
                <a:srgbClr val="000000"/>
              </a:solidFill>
              <a:uFill>
                <a:solidFill>
                  <a:srgbClr val="FFFFFF"/>
                </a:solidFill>
              </a:uFill>
              <a:latin typeface="Arial"/>
            </a:endParaRPr>
          </a:p>
          <a:p>
            <a:pPr>
              <a:lnSpc>
                <a:spcPct val="100000"/>
              </a:lnSpc>
            </a:pPr>
            <a:endParaRPr lang="en-IN" sz="1800" b="0" strike="noStrike" spc="-1">
              <a:solidFill>
                <a:srgbClr val="000000"/>
              </a:solidFill>
              <a:uFill>
                <a:solidFill>
                  <a:srgbClr val="FFFFFF"/>
                </a:solidFill>
              </a:uFill>
              <a:latin typeface="Arial"/>
            </a:endParaRPr>
          </a:p>
          <a:p>
            <a:pPr>
              <a:lnSpc>
                <a:spcPct val="100000"/>
              </a:lnSpc>
            </a:pPr>
            <a:r>
              <a:rPr lang="en-IN" sz="1800" b="1" strike="noStrike" spc="-1">
                <a:solidFill>
                  <a:srgbClr val="000000"/>
                </a:solidFill>
                <a:uFill>
                  <a:solidFill>
                    <a:srgbClr val="FFFFFF"/>
                  </a:solidFill>
                </a:uFill>
                <a:latin typeface="Gill Sans MT"/>
                <a:ea typeface="Gill Sans"/>
              </a:rPr>
              <a:t>At least one-fifth of this would have been surface/groundwater. </a:t>
            </a:r>
            <a:endParaRPr lang="en-IN" sz="1800" b="0" strike="noStrike" spc="-1">
              <a:solidFill>
                <a:srgbClr val="000000"/>
              </a:solidFill>
              <a:uFill>
                <a:solidFill>
                  <a:srgbClr val="FFFFFF"/>
                </a:solidFill>
              </a:uFill>
              <a:latin typeface="Arial"/>
            </a:endParaRPr>
          </a:p>
          <a:p>
            <a:pPr>
              <a:lnSpc>
                <a:spcPct val="100000"/>
              </a:lnSpc>
            </a:pPr>
            <a:endParaRPr lang="en-IN" sz="1800" b="0" strike="noStrike" spc="-1">
              <a:solidFill>
                <a:srgbClr val="000000"/>
              </a:solidFill>
              <a:uFill>
                <a:solidFill>
                  <a:srgbClr val="FFFFFF"/>
                </a:solidFill>
              </a:uFill>
              <a:latin typeface="Arial"/>
            </a:endParaRPr>
          </a:p>
          <a:p>
            <a:pPr>
              <a:lnSpc>
                <a:spcPct val="100000"/>
              </a:lnSpc>
            </a:pPr>
            <a:r>
              <a:rPr lang="en-IN" sz="1800" b="1" strike="noStrike" spc="-1">
                <a:solidFill>
                  <a:srgbClr val="000000"/>
                </a:solidFill>
                <a:uFill>
                  <a:solidFill>
                    <a:srgbClr val="FFFFFF"/>
                  </a:solidFill>
                </a:uFill>
                <a:latin typeface="Gill Sans MT"/>
                <a:ea typeface="Gill Sans"/>
              </a:rPr>
              <a:t>In these times of global climate change, water is the one commodity where you do not want a trade surplus.</a:t>
            </a:r>
            <a:endParaRPr lang="en-IN" sz="1800" b="0" strike="noStrike" spc="-1">
              <a:solidFill>
                <a:srgbClr val="000000"/>
              </a:solidFill>
              <a:uFill>
                <a:solidFill>
                  <a:srgbClr val="FFFFFF"/>
                </a:solidFill>
              </a:uFill>
              <a:latin typeface="Arial"/>
            </a:endParaRPr>
          </a:p>
        </p:txBody>
      </p:sp>
      <p:sp>
        <p:nvSpPr>
          <p:cNvPr id="91" name="CustomShape 3"/>
          <p:cNvSpPr/>
          <p:nvPr/>
        </p:nvSpPr>
        <p:spPr>
          <a:xfrm>
            <a:off x="1534320" y="328680"/>
            <a:ext cx="6819840" cy="36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IN" sz="1800" b="1" strike="noStrike" spc="-1">
                <a:solidFill>
                  <a:srgbClr val="000000"/>
                </a:solidFill>
                <a:uFill>
                  <a:solidFill>
                    <a:srgbClr val="FFFFFF"/>
                  </a:solidFill>
                </a:uFill>
                <a:latin typeface="Gill Sans"/>
                <a:ea typeface="Gill Sans"/>
              </a:rPr>
              <a:t>STRESS OF WATER IN INDIA</a:t>
            </a:r>
            <a:endParaRPr lang="en-IN"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Picture 1"/>
          <p:cNvPicPr/>
          <p:nvPr/>
        </p:nvPicPr>
        <p:blipFill>
          <a:blip r:embed="rId2"/>
          <a:stretch/>
        </p:blipFill>
        <p:spPr>
          <a:xfrm>
            <a:off x="2653560" y="275040"/>
            <a:ext cx="9426960" cy="5691960"/>
          </a:xfrm>
          <a:prstGeom prst="rect">
            <a:avLst/>
          </a:prstGeom>
          <a:ln>
            <a:noFill/>
          </a:ln>
        </p:spPr>
      </p:pic>
      <p:sp>
        <p:nvSpPr>
          <p:cNvPr id="93" name="CustomShape 1"/>
          <p:cNvSpPr/>
          <p:nvPr/>
        </p:nvSpPr>
        <p:spPr>
          <a:xfrm>
            <a:off x="345960" y="6064200"/>
            <a:ext cx="11734560" cy="639000"/>
          </a:xfrm>
          <a:prstGeom prst="rect">
            <a:avLst/>
          </a:prstGeom>
          <a:solidFill>
            <a:srgbClr val="FFC00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1800" b="1" strike="noStrike" spc="-1">
                <a:solidFill>
                  <a:srgbClr val="000000"/>
                </a:solidFill>
                <a:uFill>
                  <a:solidFill>
                    <a:srgbClr val="FFFFFF"/>
                  </a:solidFill>
                </a:uFill>
                <a:latin typeface="Gill Sans MT"/>
                <a:ea typeface="Gill Sans"/>
              </a:rPr>
              <a:t>When per capita availability drops below 1,700 cubic meters annually, the situation is described as water stressed. By 2050, India won’t be far from the 1,000 cubic meter mark below which water scarcity begins.</a:t>
            </a:r>
            <a:endParaRPr lang="en-IN" sz="1800" b="0" strike="noStrike" spc="-1">
              <a:solidFill>
                <a:srgbClr val="000000"/>
              </a:solidFill>
              <a:uFill>
                <a:solidFill>
                  <a:srgbClr val="FFFFFF"/>
                </a:solidFill>
              </a:uFill>
              <a:latin typeface="Arial"/>
            </a:endParaRPr>
          </a:p>
        </p:txBody>
      </p:sp>
      <p:sp>
        <p:nvSpPr>
          <p:cNvPr id="94" name="CustomShape 2"/>
          <p:cNvSpPr/>
          <p:nvPr/>
        </p:nvSpPr>
        <p:spPr>
          <a:xfrm>
            <a:off x="205920" y="275040"/>
            <a:ext cx="2300040" cy="5576760"/>
          </a:xfrm>
          <a:prstGeom prst="rect">
            <a:avLst/>
          </a:prstGeom>
          <a:solidFill>
            <a:srgbClr val="FFC00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1800" b="1" strike="noStrike" spc="-1">
                <a:solidFill>
                  <a:srgbClr val="000000"/>
                </a:solidFill>
                <a:uFill>
                  <a:solidFill>
                    <a:srgbClr val="FFFFFF"/>
                  </a:solidFill>
                </a:uFill>
                <a:latin typeface="Gill Sans MT"/>
                <a:ea typeface="Gill Sans"/>
              </a:rPr>
              <a:t>India’s largest cities produce 38 billion liters of waste water daily, all of which will have to be recycled eventually.  </a:t>
            </a:r>
            <a:endParaRPr lang="en-IN" sz="1800" b="0" strike="noStrike" spc="-1">
              <a:solidFill>
                <a:srgbClr val="000000"/>
              </a:solidFill>
              <a:uFill>
                <a:solidFill>
                  <a:srgbClr val="FFFFFF"/>
                </a:solidFill>
              </a:uFill>
              <a:latin typeface="Arial"/>
            </a:endParaRPr>
          </a:p>
          <a:p>
            <a:pPr>
              <a:lnSpc>
                <a:spcPct val="100000"/>
              </a:lnSpc>
            </a:pPr>
            <a:endParaRPr lang="en-IN" sz="1800" b="0" strike="noStrike" spc="-1">
              <a:solidFill>
                <a:srgbClr val="000000"/>
              </a:solidFill>
              <a:uFill>
                <a:solidFill>
                  <a:srgbClr val="FFFFFF"/>
                </a:solidFill>
              </a:uFill>
              <a:latin typeface="Arial"/>
            </a:endParaRPr>
          </a:p>
          <a:p>
            <a:pPr>
              <a:lnSpc>
                <a:spcPct val="100000"/>
              </a:lnSpc>
            </a:pPr>
            <a:r>
              <a:rPr lang="en-IN" sz="1800" b="1" strike="noStrike" spc="-1">
                <a:solidFill>
                  <a:srgbClr val="000000"/>
                </a:solidFill>
                <a:uFill>
                  <a:solidFill>
                    <a:srgbClr val="FFFFFF"/>
                  </a:solidFill>
                </a:uFill>
                <a:latin typeface="Gill Sans MT"/>
                <a:ea typeface="Gill Sans"/>
              </a:rPr>
              <a:t>While that requires major investment in treatment facilities, the government will need to provide sufficiently attractive waste water contracts to realize the full potential of the market.</a:t>
            </a:r>
            <a:endParaRPr lang="en-IN"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Picture 1"/>
          <p:cNvPicPr/>
          <p:nvPr/>
        </p:nvPicPr>
        <p:blipFill>
          <a:blip r:embed="rId2"/>
          <a:stretch/>
        </p:blipFill>
        <p:spPr>
          <a:xfrm>
            <a:off x="593280" y="505440"/>
            <a:ext cx="11013120" cy="56246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1"/>
          <p:cNvPicPr/>
          <p:nvPr/>
        </p:nvPicPr>
        <p:blipFill>
          <a:blip r:embed="rId2"/>
          <a:stretch/>
        </p:blipFill>
        <p:spPr>
          <a:xfrm>
            <a:off x="335520" y="1066320"/>
            <a:ext cx="8438760" cy="4799520"/>
          </a:xfrm>
          <a:prstGeom prst="rect">
            <a:avLst/>
          </a:prstGeom>
          <a:ln>
            <a:noFill/>
          </a:ln>
        </p:spPr>
      </p:pic>
      <p:sp>
        <p:nvSpPr>
          <p:cNvPr id="97" name="CustomShape 1"/>
          <p:cNvSpPr/>
          <p:nvPr/>
        </p:nvSpPr>
        <p:spPr>
          <a:xfrm>
            <a:off x="9027720" y="927000"/>
            <a:ext cx="2913120" cy="5069160"/>
          </a:xfrm>
          <a:prstGeom prst="rect">
            <a:avLst/>
          </a:prstGeom>
          <a:solidFill>
            <a:srgbClr val="FFC000"/>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1800" b="0" strike="noStrike" spc="-1">
                <a:solidFill>
                  <a:srgbClr val="3C3C3C"/>
                </a:solidFill>
                <a:uFill>
                  <a:solidFill>
                    <a:srgbClr val="FFFFFF"/>
                  </a:solidFill>
                </a:uFill>
                <a:latin typeface="Gill Sans"/>
                <a:ea typeface="Gill Sans"/>
              </a:rPr>
              <a:t>India’s water crisis is set to spur the development of a market for recycling plants that could eventually be worth at least $17 billion</a:t>
            </a:r>
            <a:r>
              <a:rPr lang="en-IN" sz="1800" b="0" u="sng" strike="noStrike" spc="-1">
                <a:solidFill>
                  <a:srgbClr val="0563C1"/>
                </a:solidFill>
                <a:uFill>
                  <a:solidFill>
                    <a:srgbClr val="FFFFFF"/>
                  </a:solidFill>
                </a:uFill>
                <a:latin typeface="Gill Sans"/>
                <a:ea typeface="Gill Sans"/>
                <a:hlinkClick r:id="rId3"/>
              </a:rPr>
              <a:t>.</a:t>
            </a:r>
            <a:endParaRPr lang="en-IN" sz="1800" b="1" strike="noStrike" spc="-1">
              <a:solidFill>
                <a:srgbClr val="000000"/>
              </a:solidFill>
              <a:uFill>
                <a:solidFill>
                  <a:srgbClr val="FFFFFF"/>
                </a:solidFill>
              </a:uFill>
              <a:latin typeface="Arial"/>
            </a:endParaRPr>
          </a:p>
          <a:p>
            <a:pPr>
              <a:lnSpc>
                <a:spcPct val="100000"/>
              </a:lnSpc>
            </a:pPr>
            <a:endParaRPr lang="en-IN" sz="1800" b="1" strike="noStrike" spc="-1">
              <a:solidFill>
                <a:srgbClr val="000000"/>
              </a:solidFill>
              <a:uFill>
                <a:solidFill>
                  <a:srgbClr val="FFFFFF"/>
                </a:solidFill>
              </a:uFill>
              <a:latin typeface="Arial"/>
            </a:endParaRPr>
          </a:p>
          <a:p>
            <a:pPr>
              <a:lnSpc>
                <a:spcPct val="100000"/>
              </a:lnSpc>
            </a:pPr>
            <a:r>
              <a:rPr lang="en-IN" sz="1800" b="0" strike="noStrike" spc="-1">
                <a:solidFill>
                  <a:srgbClr val="3C3C3C"/>
                </a:solidFill>
                <a:uFill>
                  <a:solidFill>
                    <a:srgbClr val="FFFFFF"/>
                  </a:solidFill>
                </a:uFill>
                <a:latin typeface="Gill Sans"/>
                <a:ea typeface="Gill Sans"/>
              </a:rPr>
              <a:t>Both Veolia Environnement SA and Suez Environnement Co., two top European water companies, said last year that they are looking to expand in India. </a:t>
            </a:r>
            <a:endParaRPr lang="en-IN" sz="1800" b="1" strike="noStrike" spc="-1">
              <a:solidFill>
                <a:srgbClr val="000000"/>
              </a:solidFill>
              <a:uFill>
                <a:solidFill>
                  <a:srgbClr val="FFFFFF"/>
                </a:solidFill>
              </a:uFill>
              <a:latin typeface="Arial"/>
            </a:endParaRPr>
          </a:p>
          <a:p>
            <a:pPr>
              <a:lnSpc>
                <a:spcPct val="100000"/>
              </a:lnSpc>
            </a:pPr>
            <a:endParaRPr lang="en-IN" sz="1800" b="1" strike="noStrike" spc="-1">
              <a:solidFill>
                <a:srgbClr val="000000"/>
              </a:solidFill>
              <a:uFill>
                <a:solidFill>
                  <a:srgbClr val="FFFFFF"/>
                </a:solidFill>
              </a:uFill>
              <a:latin typeface="Arial"/>
            </a:endParaRPr>
          </a:p>
          <a:p>
            <a:pPr>
              <a:lnSpc>
                <a:spcPct val="100000"/>
              </a:lnSpc>
            </a:pPr>
            <a:r>
              <a:rPr lang="en-IN" sz="1800" b="0" strike="noStrike" spc="-1">
                <a:solidFill>
                  <a:srgbClr val="3C3C3C"/>
                </a:solidFill>
                <a:uFill>
                  <a:solidFill>
                    <a:srgbClr val="FFFFFF"/>
                  </a:solidFill>
                </a:uFill>
                <a:latin typeface="Gill Sans"/>
                <a:ea typeface="Gill Sans"/>
              </a:rPr>
              <a:t>Chennai-based VA Tech Wabag Ltd., which builds treatment plants, has climbed 130 percent in the past five years. </a:t>
            </a:r>
            <a:endParaRPr lang="en-IN" sz="1800" b="1"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CustomShape 1"/>
          <p:cNvSpPr/>
          <p:nvPr/>
        </p:nvSpPr>
        <p:spPr>
          <a:xfrm>
            <a:off x="369360" y="921600"/>
            <a:ext cx="5654520" cy="5028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1800" b="1" strike="noStrike" spc="-1">
                <a:solidFill>
                  <a:srgbClr val="000000"/>
                </a:solidFill>
                <a:uFill>
                  <a:solidFill>
                    <a:srgbClr val="FFFFFF"/>
                  </a:solidFill>
                </a:uFill>
                <a:latin typeface="Gill Sans MT"/>
                <a:ea typeface="Gill Sans"/>
              </a:rPr>
              <a:t>While 87% of the country’s urban population has access to household or community sanitation, the collection, treatment and disposal of wastewater is a cause for concern. </a:t>
            </a:r>
            <a:endParaRPr lang="en-IN" sz="1800" b="0" strike="noStrike" spc="-1">
              <a:solidFill>
                <a:srgbClr val="000000"/>
              </a:solidFill>
              <a:uFill>
                <a:solidFill>
                  <a:srgbClr val="FFFFFF"/>
                </a:solidFill>
              </a:uFill>
              <a:latin typeface="Arial"/>
            </a:endParaRPr>
          </a:p>
          <a:p>
            <a:pPr>
              <a:lnSpc>
                <a:spcPct val="100000"/>
              </a:lnSpc>
            </a:pPr>
            <a:endParaRPr lang="en-IN" sz="1800" b="0" strike="noStrike" spc="-1">
              <a:solidFill>
                <a:srgbClr val="000000"/>
              </a:solidFill>
              <a:uFill>
                <a:solidFill>
                  <a:srgbClr val="FFFFFF"/>
                </a:solidFill>
              </a:uFill>
              <a:latin typeface="Arial"/>
            </a:endParaRPr>
          </a:p>
          <a:p>
            <a:pPr>
              <a:lnSpc>
                <a:spcPct val="100000"/>
              </a:lnSpc>
            </a:pPr>
            <a:r>
              <a:rPr lang="en-IN" sz="1800" b="1" strike="noStrike" spc="-1">
                <a:solidFill>
                  <a:srgbClr val="000000"/>
                </a:solidFill>
                <a:uFill>
                  <a:solidFill>
                    <a:srgbClr val="FFFFFF"/>
                  </a:solidFill>
                </a:uFill>
                <a:latin typeface="Gill Sans MT"/>
                <a:ea typeface="Gill Sans"/>
              </a:rPr>
              <a:t>Only one-third of all households are covered by sewer networks, with 47% of households relying on on-site sanitation systems. The low coverage is also compounded by the grossly insufficient treatment capacities in urban centers. </a:t>
            </a:r>
            <a:endParaRPr lang="en-IN" sz="1800" b="0" strike="noStrike" spc="-1">
              <a:solidFill>
                <a:srgbClr val="000000"/>
              </a:solidFill>
              <a:uFill>
                <a:solidFill>
                  <a:srgbClr val="FFFFFF"/>
                </a:solidFill>
              </a:uFill>
              <a:latin typeface="Arial"/>
            </a:endParaRPr>
          </a:p>
          <a:p>
            <a:pPr>
              <a:lnSpc>
                <a:spcPct val="100000"/>
              </a:lnSpc>
            </a:pPr>
            <a:endParaRPr lang="en-IN" sz="1800" b="0" strike="noStrike" spc="-1">
              <a:solidFill>
                <a:srgbClr val="000000"/>
              </a:solidFill>
              <a:uFill>
                <a:solidFill>
                  <a:srgbClr val="FFFFFF"/>
                </a:solidFill>
              </a:uFill>
              <a:latin typeface="Arial"/>
            </a:endParaRPr>
          </a:p>
          <a:p>
            <a:pPr>
              <a:lnSpc>
                <a:spcPct val="100000"/>
              </a:lnSpc>
            </a:pPr>
            <a:r>
              <a:rPr lang="en-IN" sz="1800" b="1" strike="noStrike" spc="-1">
                <a:solidFill>
                  <a:srgbClr val="222222"/>
                </a:solidFill>
                <a:uFill>
                  <a:solidFill>
                    <a:srgbClr val="FFFFFF"/>
                  </a:solidFill>
                </a:uFill>
                <a:latin typeface="Gill Sans MT"/>
                <a:ea typeface="Gill Sans"/>
              </a:rPr>
              <a:t>According to the Central Pollution Control Board’s (CPCB) </a:t>
            </a:r>
            <a:r>
              <a:rPr lang="en-IN" sz="1800" b="1" i="1" strike="noStrike" spc="-1">
                <a:solidFill>
                  <a:srgbClr val="222222"/>
                </a:solidFill>
                <a:uFill>
                  <a:solidFill>
                    <a:srgbClr val="FFFFFF"/>
                  </a:solidFill>
                </a:uFill>
                <a:latin typeface="Gill Sans MT"/>
                <a:ea typeface="Gill Sans"/>
              </a:rPr>
              <a:t>Inventorization Of Sewage Treatment Plants Report of (2014-15), </a:t>
            </a:r>
            <a:r>
              <a:rPr lang="en-IN" sz="1800" b="1" strike="noStrike" spc="-1">
                <a:solidFill>
                  <a:srgbClr val="222222"/>
                </a:solidFill>
                <a:uFill>
                  <a:solidFill>
                    <a:srgbClr val="FFFFFF"/>
                  </a:solidFill>
                </a:uFill>
                <a:latin typeface="Gill Sans MT"/>
                <a:ea typeface="Gill Sans"/>
              </a:rPr>
              <a:t>816 municipal sewage treatment plants (STPs) listed across India, 522 work. </a:t>
            </a:r>
            <a:endParaRPr lang="en-IN" sz="1800" b="0" strike="noStrike" spc="-1">
              <a:solidFill>
                <a:srgbClr val="000000"/>
              </a:solidFill>
              <a:uFill>
                <a:solidFill>
                  <a:srgbClr val="FFFFFF"/>
                </a:solidFill>
              </a:uFill>
              <a:latin typeface="Arial"/>
            </a:endParaRPr>
          </a:p>
          <a:p>
            <a:pPr>
              <a:lnSpc>
                <a:spcPct val="100000"/>
              </a:lnSpc>
            </a:pPr>
            <a:endParaRPr lang="en-IN" sz="1800" b="0" strike="noStrike" spc="-1">
              <a:solidFill>
                <a:srgbClr val="000000"/>
              </a:solidFill>
              <a:uFill>
                <a:solidFill>
                  <a:srgbClr val="FFFFFF"/>
                </a:solidFill>
              </a:uFill>
              <a:latin typeface="Arial"/>
            </a:endParaRPr>
          </a:p>
          <a:p>
            <a:pPr>
              <a:lnSpc>
                <a:spcPct val="100000"/>
              </a:lnSpc>
            </a:pPr>
            <a:endParaRPr lang="en-IN" sz="1800" b="0" strike="noStrike" spc="-1">
              <a:solidFill>
                <a:srgbClr val="000000"/>
              </a:solidFill>
              <a:uFill>
                <a:solidFill>
                  <a:srgbClr val="FFFFFF"/>
                </a:solidFill>
              </a:uFill>
              <a:latin typeface="Arial"/>
            </a:endParaRPr>
          </a:p>
        </p:txBody>
      </p:sp>
      <p:sp>
        <p:nvSpPr>
          <p:cNvPr id="99" name="CustomShape 2"/>
          <p:cNvSpPr/>
          <p:nvPr/>
        </p:nvSpPr>
        <p:spPr>
          <a:xfrm>
            <a:off x="6400800" y="925560"/>
            <a:ext cx="5482440" cy="5302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IN" sz="1800" b="1" strike="noStrike" spc="-1">
                <a:solidFill>
                  <a:srgbClr val="222222"/>
                </a:solidFill>
                <a:uFill>
                  <a:solidFill>
                    <a:srgbClr val="FFFFFF"/>
                  </a:solidFill>
                </a:uFill>
                <a:latin typeface="Gill Sans MT"/>
                <a:ea typeface="Gill Sans"/>
              </a:rPr>
              <a:t>Of the 62,000 MLD, the listed capacity is 23,277 MLD but no more than 18,883 MLD of sewage is actually treated.  Meaning 70% of sewage generated in urban India is not treated. </a:t>
            </a:r>
            <a:endParaRPr lang="en-IN" sz="1800" b="0" strike="noStrike" spc="-1">
              <a:solidFill>
                <a:srgbClr val="000000"/>
              </a:solidFill>
              <a:uFill>
                <a:solidFill>
                  <a:srgbClr val="FFFFFF"/>
                </a:solidFill>
              </a:uFill>
              <a:latin typeface="Arial"/>
            </a:endParaRPr>
          </a:p>
          <a:p>
            <a:pPr>
              <a:lnSpc>
                <a:spcPct val="100000"/>
              </a:lnSpc>
            </a:pPr>
            <a:endParaRPr lang="en-IN" sz="1800" b="0" strike="noStrike" spc="-1">
              <a:solidFill>
                <a:srgbClr val="000000"/>
              </a:solidFill>
              <a:uFill>
                <a:solidFill>
                  <a:srgbClr val="FFFFFF"/>
                </a:solidFill>
              </a:uFill>
              <a:latin typeface="Arial"/>
            </a:endParaRPr>
          </a:p>
          <a:p>
            <a:pPr>
              <a:lnSpc>
                <a:spcPct val="100000"/>
              </a:lnSpc>
            </a:pPr>
            <a:r>
              <a:rPr lang="en-IN" sz="1800" b="1" strike="noStrike" spc="-1">
                <a:solidFill>
                  <a:srgbClr val="000000"/>
                </a:solidFill>
                <a:uFill>
                  <a:solidFill>
                    <a:srgbClr val="FFFFFF"/>
                  </a:solidFill>
                </a:uFill>
                <a:latin typeface="Gill Sans MT"/>
                <a:ea typeface="Gill Sans"/>
              </a:rPr>
              <a:t>While 79 STPs do not work, 145 are under construction and 70 are new projects proposed for construction. </a:t>
            </a:r>
            <a:endParaRPr lang="en-IN" sz="1800" b="0" strike="noStrike" spc="-1">
              <a:solidFill>
                <a:srgbClr val="000000"/>
              </a:solidFill>
              <a:uFill>
                <a:solidFill>
                  <a:srgbClr val="FFFFFF"/>
                </a:solidFill>
              </a:uFill>
              <a:latin typeface="Arial"/>
            </a:endParaRPr>
          </a:p>
          <a:p>
            <a:pPr>
              <a:lnSpc>
                <a:spcPct val="100000"/>
              </a:lnSpc>
            </a:pPr>
            <a:endParaRPr lang="en-IN" sz="1800" b="0" strike="noStrike" spc="-1">
              <a:solidFill>
                <a:srgbClr val="000000"/>
              </a:solidFill>
              <a:uFill>
                <a:solidFill>
                  <a:srgbClr val="FFFFFF"/>
                </a:solidFill>
              </a:uFill>
              <a:latin typeface="Arial"/>
            </a:endParaRPr>
          </a:p>
          <a:p>
            <a:pPr>
              <a:lnSpc>
                <a:spcPct val="100000"/>
              </a:lnSpc>
            </a:pPr>
            <a:r>
              <a:rPr lang="en-IN" sz="1800" b="1" strike="noStrike" spc="-1">
                <a:solidFill>
                  <a:srgbClr val="000000"/>
                </a:solidFill>
                <a:uFill>
                  <a:solidFill>
                    <a:srgbClr val="FFFFFF"/>
                  </a:solidFill>
                </a:uFill>
                <a:latin typeface="Gill Sans MT"/>
                <a:ea typeface="Gill Sans"/>
              </a:rPr>
              <a:t>Of the 522 working STPs across India, maximum are in the northern state of Punjab, which has 86. But no more than 38 work.</a:t>
            </a:r>
            <a:endParaRPr lang="en-IN" sz="1800" b="0" strike="noStrike" spc="-1">
              <a:solidFill>
                <a:srgbClr val="000000"/>
              </a:solidFill>
              <a:uFill>
                <a:solidFill>
                  <a:srgbClr val="FFFFFF"/>
                </a:solidFill>
              </a:uFill>
              <a:latin typeface="Arial"/>
            </a:endParaRPr>
          </a:p>
          <a:p>
            <a:pPr>
              <a:lnSpc>
                <a:spcPct val="100000"/>
              </a:lnSpc>
            </a:pPr>
            <a:endParaRPr lang="en-IN" sz="1800" b="0" strike="noStrike" spc="-1">
              <a:solidFill>
                <a:srgbClr val="000000"/>
              </a:solidFill>
              <a:uFill>
                <a:solidFill>
                  <a:srgbClr val="FFFFFF"/>
                </a:solidFill>
              </a:uFill>
              <a:latin typeface="Arial"/>
            </a:endParaRPr>
          </a:p>
          <a:p>
            <a:pPr>
              <a:lnSpc>
                <a:spcPct val="100000"/>
              </a:lnSpc>
            </a:pPr>
            <a:r>
              <a:rPr lang="en-IN" sz="1800" b="1" strike="noStrike" spc="-1">
                <a:solidFill>
                  <a:srgbClr val="000000"/>
                </a:solidFill>
                <a:uFill>
                  <a:solidFill>
                    <a:srgbClr val="FFFFFF"/>
                  </a:solidFill>
                </a:uFill>
                <a:latin typeface="Gill Sans MT"/>
                <a:ea typeface="Gill Sans"/>
              </a:rPr>
              <a:t>Uttar Pradesh has the most working STPs, 62, followed by Maharashtra (60) and Karnataka (44).  About 17 million urban households lack adequate sanitation facilities in India, with 14.7 million households having no toilets,</a:t>
            </a:r>
            <a:endParaRPr lang="en-IN" sz="1800" b="0" strike="noStrike" spc="-1">
              <a:solidFill>
                <a:srgbClr val="000000"/>
              </a:solidFill>
              <a:uFill>
                <a:solidFill>
                  <a:srgbClr val="FFFFFF"/>
                </a:solidFill>
              </a:uFill>
              <a:latin typeface="Arial"/>
            </a:endParaRPr>
          </a:p>
          <a:p>
            <a:pPr>
              <a:lnSpc>
                <a:spcPct val="100000"/>
              </a:lnSpc>
            </a:pPr>
            <a:endParaRPr lang="en-IN" sz="1800" b="0" strike="noStrike" spc="-1">
              <a:solidFill>
                <a:srgbClr val="000000"/>
              </a:solidFill>
              <a:uFill>
                <a:solidFill>
                  <a:srgbClr val="FFFFFF"/>
                </a:solidFill>
              </a:uFill>
              <a:latin typeface="Arial"/>
            </a:endParaRPr>
          </a:p>
        </p:txBody>
      </p:sp>
      <p:sp>
        <p:nvSpPr>
          <p:cNvPr id="100" name="CustomShape 3"/>
          <p:cNvSpPr/>
          <p:nvPr/>
        </p:nvSpPr>
        <p:spPr>
          <a:xfrm>
            <a:off x="3222000" y="387360"/>
            <a:ext cx="5604480" cy="364680"/>
          </a:xfrm>
          <a:prstGeom prst="rect">
            <a:avLst/>
          </a:prstGeom>
          <a:solidFill>
            <a:srgbClr val="7030A0"/>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IN" sz="1800" b="1" strike="noStrike" spc="-1">
                <a:solidFill>
                  <a:srgbClr val="FFFFFF"/>
                </a:solidFill>
                <a:uFill>
                  <a:solidFill>
                    <a:srgbClr val="FFFFFF"/>
                  </a:solidFill>
                </a:uFill>
                <a:latin typeface="Gill Sans MT"/>
                <a:ea typeface="Gill Sans"/>
              </a:rPr>
              <a:t>URBAN SEWAGE IN INDIA</a:t>
            </a:r>
            <a:endParaRPr lang="en-IN" sz="18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310</TotalTime>
  <Words>2379</Words>
  <Application>LibreOffice/5.1.4.2$Windows_x86 LibreOffice_project/f99d75f39f1c57ebdd7ffc5f42867c12031db97a</Application>
  <PresentationFormat>Custom</PresentationFormat>
  <Paragraphs>210</Paragraphs>
  <Slides>21</Slides>
  <Notes>0</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Office Theme</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dell</cp:lastModifiedBy>
  <cp:revision>52</cp:revision>
  <dcterms:created xsi:type="dcterms:W3CDTF">2016-06-28T16:17:52Z</dcterms:created>
  <dcterms:modified xsi:type="dcterms:W3CDTF">2019-04-08T17:21:51Z</dcterms:modified>
  <dc:language>en-IN</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21</vt:i4>
  </property>
</Properties>
</file>