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7" r:id="rId6"/>
    <p:sldId id="262" r:id="rId7"/>
    <p:sldId id="264" r:id="rId8"/>
    <p:sldId id="268" r:id="rId9"/>
    <p:sldId id="265" r:id="rId10"/>
    <p:sldId id="266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7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56AA9-14E2-4CFB-BF6D-A66841D7AF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7F058-CE7C-4388-8F38-18C655F6E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7F058-CE7C-4388-8F38-18C655F6E82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6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8194E-2932-4DE7-9D7E-295EF5F12CD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A5838-EF81-4CDE-9256-16D108C6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 advTm="6000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762000"/>
            <a:ext cx="7620000" cy="215265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Myth, Class and Feminity: A Critical study of Shaw’s “Pygmalion”</a:t>
            </a:r>
            <a:br>
              <a:rPr lang="en-US" sz="5400" dirty="0" smtClean="0"/>
            </a:br>
            <a:endParaRPr lang="en-US" sz="54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62000" y="4876800"/>
            <a:ext cx="7924800" cy="17526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Reading of Pygmalion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-Dr. </a:t>
            </a:r>
            <a:r>
              <a:rPr lang="en-US" sz="2400" b="1" dirty="0" err="1" smtClean="0">
                <a:solidFill>
                  <a:schemeClr val="tx1"/>
                </a:solidFill>
              </a:rPr>
              <a:t>Archana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Jaiswal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Associate Professor</a:t>
            </a:r>
          </a:p>
          <a:p>
            <a:r>
              <a:rPr lang="en-US" sz="2400" b="1" dirty="0" err="1" smtClean="0">
                <a:solidFill>
                  <a:schemeClr val="tx1"/>
                </a:solidFill>
              </a:rPr>
              <a:t>Magadh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Mahila</a:t>
            </a:r>
            <a:r>
              <a:rPr lang="en-US" sz="2400" b="1" dirty="0" smtClean="0">
                <a:solidFill>
                  <a:schemeClr val="tx1"/>
                </a:solidFill>
              </a:rPr>
              <a:t> College</a:t>
            </a:r>
            <a:endParaRPr lang="en-US" sz="2400" b="1" dirty="0" smtClean="0">
              <a:solidFill>
                <a:schemeClr val="tx1"/>
              </a:solidFill>
            </a:endParaRPr>
          </a:p>
          <a:p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cool\Desktop\New folder\py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819400"/>
            <a:ext cx="3359727" cy="18288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Shaw satirizes the British concept of social graces and class as being the measure of a person’s worth.</a:t>
            </a:r>
          </a:p>
          <a:p>
            <a:r>
              <a:rPr lang="en-US" dirty="0" smtClean="0"/>
              <a:t> If you are treated as a member of upper classes, you’ll be accepted by them and vice versa.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sz="4000" dirty="0" smtClean="0"/>
              <a:t>“</a:t>
            </a:r>
            <a:r>
              <a:rPr lang="en-US" dirty="0" smtClean="0"/>
              <a:t>Eliza:- The difference between a lady </a:t>
            </a:r>
          </a:p>
          <a:p>
            <a:pPr>
              <a:buNone/>
            </a:pPr>
            <a:r>
              <a:rPr lang="en-US" dirty="0" smtClean="0"/>
              <a:t>                     and a flower girl is not how she</a:t>
            </a:r>
          </a:p>
          <a:p>
            <a:pPr>
              <a:buNone/>
            </a:pPr>
            <a:r>
              <a:rPr lang="en-US" dirty="0" smtClean="0"/>
              <a:t>                     behaves, but how she’s treated.</a:t>
            </a:r>
            <a:r>
              <a:rPr lang="en-US" sz="4000" dirty="0" smtClean="0"/>
              <a:t>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6781800" cy="116205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The Feminist Perspective</a:t>
            </a:r>
            <a:endParaRPr lang="en-US" sz="4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648200" cy="4691063"/>
          </a:xfrm>
        </p:spPr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3500" dirty="0" smtClean="0"/>
              <a:t> Feminism is a very </a:t>
            </a:r>
          </a:p>
          <a:p>
            <a:r>
              <a:rPr lang="en-US" sz="3500" dirty="0" smtClean="0"/>
              <a:t>   prominent theory </a:t>
            </a:r>
          </a:p>
          <a:p>
            <a:r>
              <a:rPr lang="en-US" sz="3500" dirty="0" smtClean="0"/>
              <a:t>   throughout the novel.</a:t>
            </a:r>
          </a:p>
          <a:p>
            <a:pPr>
              <a:buFont typeface="Arial" pitchFamily="34" charset="0"/>
              <a:buChar char="•"/>
            </a:pPr>
            <a:r>
              <a:rPr lang="en-US" sz="3500" dirty="0" smtClean="0"/>
              <a:t> Shaw portrays a society </a:t>
            </a:r>
          </a:p>
          <a:p>
            <a:r>
              <a:rPr lang="en-US" sz="3500" dirty="0" smtClean="0"/>
              <a:t>   in translation, in which</a:t>
            </a:r>
          </a:p>
          <a:p>
            <a:r>
              <a:rPr lang="en-US" sz="3500" dirty="0" smtClean="0"/>
              <a:t>   progressive notions of </a:t>
            </a:r>
          </a:p>
          <a:p>
            <a:r>
              <a:rPr lang="en-US" sz="3500" dirty="0" smtClean="0"/>
              <a:t>   feminity clash with more</a:t>
            </a:r>
          </a:p>
          <a:p>
            <a:r>
              <a:rPr lang="en-US" sz="3500" dirty="0" smtClean="0"/>
              <a:t>   established traditional idea </a:t>
            </a:r>
          </a:p>
          <a:p>
            <a:r>
              <a:rPr lang="en-US" sz="3500" dirty="0" smtClean="0"/>
              <a:t>   about gender roles</a:t>
            </a:r>
            <a:r>
              <a:rPr lang="en-US" sz="3200" dirty="0" smtClean="0"/>
              <a:t>. </a:t>
            </a:r>
          </a:p>
          <a:p>
            <a:endParaRPr lang="en-US" sz="3200" dirty="0"/>
          </a:p>
        </p:txBody>
      </p:sp>
      <p:pic>
        <p:nvPicPr>
          <p:cNvPr id="25602" name="Picture 2" descr="C:\Users\cool\Desktop\New folder\eliz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371600"/>
            <a:ext cx="3357797" cy="44958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r>
              <a:rPr lang="en-US" dirty="0" smtClean="0"/>
              <a:t>As the play ends, we see female dominance over all the males. Eliza has left Higgins and Pickering, finally independent and confident, that she no longer needs them.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4000" dirty="0" smtClean="0"/>
              <a:t> </a:t>
            </a:r>
            <a:r>
              <a:rPr lang="en-US" sz="4400" dirty="0" smtClean="0"/>
              <a:t>“</a:t>
            </a:r>
            <a:r>
              <a:rPr lang="en-US" sz="4000" dirty="0" smtClean="0"/>
              <a:t> </a:t>
            </a:r>
            <a:r>
              <a:rPr lang="en-US" dirty="0" smtClean="0"/>
              <a:t>Five minutes ago you were like a millstone </a:t>
            </a:r>
          </a:p>
          <a:p>
            <a:pPr>
              <a:buNone/>
            </a:pPr>
            <a:r>
              <a:rPr lang="en-US" dirty="0" smtClean="0"/>
              <a:t>        round my neck. Now you’re a tower of </a:t>
            </a:r>
          </a:p>
          <a:p>
            <a:pPr>
              <a:buNone/>
            </a:pPr>
            <a:r>
              <a:rPr lang="en-US" dirty="0" smtClean="0"/>
              <a:t>        strength: a consort battleship.”</a:t>
            </a:r>
          </a:p>
        </p:txBody>
      </p:sp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Pygmalion as a Problem Play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i="1" dirty="0" smtClean="0"/>
              <a:t>Pygmalion, </a:t>
            </a:r>
            <a:r>
              <a:rPr lang="en-US" dirty="0" smtClean="0"/>
              <a:t>Shaw tackles issues about women’s rights, language, social class, gender roles and the idea of self-transformation.</a:t>
            </a:r>
          </a:p>
          <a:p>
            <a:r>
              <a:rPr lang="en-US" i="1" dirty="0" smtClean="0"/>
              <a:t> Pygmalion </a:t>
            </a:r>
            <a:r>
              <a:rPr lang="en-US" dirty="0" smtClean="0"/>
              <a:t>explores how social identity is formed not only through the patterns of speech, but through its general appearance.</a:t>
            </a:r>
          </a:p>
          <a:p>
            <a:r>
              <a:rPr lang="en-US" dirty="0" smtClean="0"/>
              <a:t>The play itself is memorable because of its vigor and fun, notwithstanding Shaw’s protestations about its message.</a:t>
            </a:r>
          </a:p>
        </p:txBody>
      </p:sp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2590800"/>
            <a:ext cx="7772400" cy="1500187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tx1"/>
                </a:solidFill>
              </a:rPr>
              <a:t>THANK-YOU</a:t>
            </a:r>
            <a:endParaRPr lang="en-US" sz="9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00600" y="4419600"/>
            <a:ext cx="3810000" cy="533400"/>
          </a:xfrm>
        </p:spPr>
        <p:txBody>
          <a:bodyPr>
            <a:noAutofit/>
          </a:bodyPr>
          <a:lstStyle/>
          <a:p>
            <a:r>
              <a:rPr lang="en-US" sz="4400" dirty="0" smtClean="0"/>
              <a:t>“ </a:t>
            </a:r>
            <a:r>
              <a:rPr lang="en-US" sz="3600" dirty="0" smtClean="0"/>
              <a:t>I</a:t>
            </a:r>
            <a:r>
              <a:rPr lang="en-US" sz="4400" dirty="0" smtClean="0"/>
              <a:t> </a:t>
            </a:r>
            <a:r>
              <a:rPr lang="en-US" sz="3600" dirty="0" smtClean="0"/>
              <a:t>must warn my readers that my attacks are directed against themselves, not against my stage figures.</a:t>
            </a:r>
            <a:r>
              <a:rPr lang="en-US" sz="4400" dirty="0" smtClean="0"/>
              <a:t>”</a:t>
            </a:r>
            <a:endParaRPr lang="en-US" sz="44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>
          <a:xfrm>
            <a:off x="533400" y="914400"/>
            <a:ext cx="4038600" cy="5257800"/>
          </a:xfrm>
        </p:spPr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4724400" y="4724400"/>
            <a:ext cx="3200400" cy="8048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5200" dirty="0" smtClean="0">
                <a:latin typeface="Arial Rounded MT Bold" pitchFamily="34" charset="0"/>
              </a:rPr>
              <a:t>- Shaw</a:t>
            </a:r>
            <a:endParaRPr lang="en-US" sz="5200" dirty="0">
              <a:latin typeface="Arial Rounded MT Bold" pitchFamily="34" charset="0"/>
            </a:endParaRPr>
          </a:p>
        </p:txBody>
      </p:sp>
      <p:pic>
        <p:nvPicPr>
          <p:cNvPr id="1026" name="Picture 2" descr="C:\Users\cool\Desktop\New folder\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914400"/>
            <a:ext cx="4053385" cy="52578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 smtClean="0"/>
              <a:t>George Bernard Shaw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Shaw was born in Dublin, Ireland in 1856.</a:t>
            </a:r>
          </a:p>
          <a:p>
            <a:r>
              <a:rPr lang="en-US" dirty="0" smtClean="0"/>
              <a:t>He lacked any professional training due to his dislike of it.</a:t>
            </a:r>
          </a:p>
          <a:p>
            <a:r>
              <a:rPr lang="en-US" dirty="0" smtClean="0"/>
              <a:t>In 1876 he moved to London and became a music and theatre critic and a member of the Fabian Society.</a:t>
            </a:r>
          </a:p>
          <a:p>
            <a:r>
              <a:rPr lang="en-US" dirty="0" smtClean="0"/>
              <a:t>Shaw used his plays to expose the hypocrisy and complacency of British Society.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3050"/>
            <a:ext cx="5562600" cy="79375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George Bernard Shaw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4343400" cy="490696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Shaw was awarded the</a:t>
            </a:r>
          </a:p>
          <a:p>
            <a:r>
              <a:rPr lang="en-US" sz="3200" dirty="0" smtClean="0"/>
              <a:t> Nobel Prize for literature </a:t>
            </a:r>
          </a:p>
          <a:p>
            <a:r>
              <a:rPr lang="en-US" sz="3200" dirty="0" smtClean="0"/>
              <a:t> in 1925.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He is much more the </a:t>
            </a:r>
          </a:p>
          <a:p>
            <a:r>
              <a:rPr lang="en-US" sz="3200" dirty="0" smtClean="0"/>
              <a:t>  propagandist than the </a:t>
            </a:r>
          </a:p>
          <a:p>
            <a:r>
              <a:rPr lang="en-US" sz="3200" dirty="0" smtClean="0"/>
              <a:t>  artist because he paints </a:t>
            </a:r>
          </a:p>
          <a:p>
            <a:r>
              <a:rPr lang="en-US" sz="3200" dirty="0" smtClean="0"/>
              <a:t>  in loud colors.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He continued to write </a:t>
            </a:r>
          </a:p>
          <a:p>
            <a:r>
              <a:rPr lang="en-US" sz="3200" dirty="0" smtClean="0"/>
              <a:t>   until he was 94.</a:t>
            </a:r>
            <a:endParaRPr lang="en-US" sz="3200" dirty="0"/>
          </a:p>
        </p:txBody>
      </p:sp>
      <p:pic>
        <p:nvPicPr>
          <p:cNvPr id="3074" name="Picture 2" descr="C:\Users\cool\Desktop\New folder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00432" y="1371601"/>
            <a:ext cx="3327288" cy="44958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838200"/>
            <a:ext cx="3581400" cy="49530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+mj-lt"/>
              </a:rPr>
              <a:t>“</a:t>
            </a:r>
            <a:r>
              <a:rPr lang="en-US" sz="3600" b="1" dirty="0" smtClean="0">
                <a:latin typeface="+mj-lt"/>
              </a:rPr>
              <a:t>For art’s sake alone I would not face the toil of writing a single sentence.</a:t>
            </a:r>
            <a:r>
              <a:rPr lang="en-US" sz="4400" b="1" dirty="0" smtClean="0">
                <a:latin typeface="+mj-lt"/>
              </a:rPr>
              <a:t>”</a:t>
            </a:r>
          </a:p>
          <a:p>
            <a:endParaRPr lang="en-US" sz="4400" b="1" dirty="0" smtClean="0">
              <a:latin typeface="+mj-lt"/>
            </a:endParaRPr>
          </a:p>
          <a:p>
            <a:r>
              <a:rPr lang="en-US" sz="4400" b="1" dirty="0" smtClean="0">
                <a:latin typeface="+mj-lt"/>
              </a:rPr>
              <a:t>           </a:t>
            </a:r>
            <a:r>
              <a:rPr lang="en-US" sz="3600" dirty="0" smtClean="0">
                <a:latin typeface="Arial Black" pitchFamily="34" charset="0"/>
              </a:rPr>
              <a:t>-Shaw</a:t>
            </a:r>
            <a:endParaRPr lang="en-US" sz="3600" dirty="0">
              <a:latin typeface="+mj-lt"/>
            </a:endParaRPr>
          </a:p>
        </p:txBody>
      </p:sp>
      <p:pic>
        <p:nvPicPr>
          <p:cNvPr id="1026" name="Picture 2" descr="Image result for g b shaw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2292" r="2292"/>
          <a:stretch>
            <a:fillRect/>
          </a:stretch>
        </p:blipFill>
        <p:spPr bwMode="auto">
          <a:xfrm>
            <a:off x="4343400" y="762000"/>
            <a:ext cx="4038600" cy="54864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162800" cy="86995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Setting of the play</a:t>
            </a:r>
            <a:endParaRPr lang="en-US" sz="4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382000" cy="49657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London, 1912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During this era, both in </a:t>
            </a:r>
          </a:p>
          <a:p>
            <a:r>
              <a:rPr lang="en-US" sz="3200" dirty="0" smtClean="0"/>
              <a:t>   the play and in real life, </a:t>
            </a:r>
          </a:p>
          <a:p>
            <a:r>
              <a:rPr lang="en-US" sz="3200" dirty="0" smtClean="0"/>
              <a:t>   there were huge differences between the rich </a:t>
            </a:r>
          </a:p>
          <a:p>
            <a:r>
              <a:rPr lang="en-US" sz="3200" dirty="0" smtClean="0"/>
              <a:t>   and the poor.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Social classes were clearly defined, and it was </a:t>
            </a:r>
          </a:p>
          <a:p>
            <a:r>
              <a:rPr lang="en-US" sz="3200" dirty="0" smtClean="0"/>
              <a:t>   hard to move from one class to another.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Women did not have the same rights as men </a:t>
            </a:r>
          </a:p>
          <a:p>
            <a:r>
              <a:rPr lang="en-US" sz="3200" dirty="0" smtClean="0"/>
              <a:t>  and were often looked to as inferior.</a:t>
            </a:r>
            <a:endParaRPr lang="en-US" sz="3200" dirty="0"/>
          </a:p>
        </p:txBody>
      </p:sp>
      <p:pic>
        <p:nvPicPr>
          <p:cNvPr id="4098" name="Picture 2" descr="C:\Users\cool\Desktop\New folder\sf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57200"/>
            <a:ext cx="3799802" cy="25146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3400" y="273050"/>
            <a:ext cx="4648200" cy="79375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Myth of Creation</a:t>
            </a:r>
            <a:endParaRPr lang="en-US" sz="44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381000" y="1295400"/>
            <a:ext cx="4724400" cy="4813300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The tale of “Pygmalion” as </a:t>
            </a:r>
          </a:p>
          <a:p>
            <a:r>
              <a:rPr lang="en-US" sz="3200" dirty="0" smtClean="0"/>
              <a:t>   written by Ovid is of a</a:t>
            </a:r>
          </a:p>
          <a:p>
            <a:r>
              <a:rPr lang="en-US" sz="3200" dirty="0" smtClean="0"/>
              <a:t>   gifted  young sculptor,  </a:t>
            </a:r>
          </a:p>
          <a:p>
            <a:r>
              <a:rPr lang="en-US" sz="3200" dirty="0" smtClean="0"/>
              <a:t>   Pygmalion who falls in love </a:t>
            </a:r>
          </a:p>
          <a:p>
            <a:r>
              <a:rPr lang="en-US" sz="3200" dirty="0" smtClean="0"/>
              <a:t>   with his own creation,    </a:t>
            </a:r>
          </a:p>
          <a:p>
            <a:r>
              <a:rPr lang="en-US" sz="3200" dirty="0" smtClean="0"/>
              <a:t>   Galatea and wishes to give </a:t>
            </a:r>
          </a:p>
          <a:p>
            <a:r>
              <a:rPr lang="en-US" sz="3200" dirty="0" smtClean="0"/>
              <a:t>   his creation life.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</p:txBody>
      </p:sp>
      <p:pic>
        <p:nvPicPr>
          <p:cNvPr id="4097" name="Picture 1" descr="C:\Users\cool\Desktop\New folder\galatea-fron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81600" y="762000"/>
            <a:ext cx="3505199" cy="51054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4800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 Professor Higgins is also like Pygmalion in his</a:t>
            </a:r>
            <a:br>
              <a:rPr lang="en-US" sz="3200" dirty="0" smtClean="0"/>
            </a:br>
            <a:r>
              <a:rPr lang="en-US" sz="3200" dirty="0" smtClean="0"/>
              <a:t>  view  of woman – cynical and derogatory;</a:t>
            </a:r>
            <a:br>
              <a:rPr lang="en-US" sz="3200" dirty="0" smtClean="0"/>
            </a:br>
            <a:r>
              <a:rPr lang="en-US" sz="3200" dirty="0" smtClean="0"/>
              <a:t>  Higgins says, “ I find that the moment I let a</a:t>
            </a:r>
            <a:br>
              <a:rPr lang="en-US" sz="3200" dirty="0" smtClean="0"/>
            </a:br>
            <a:r>
              <a:rPr lang="en-US" sz="3200" dirty="0" smtClean="0"/>
              <a:t>  woman make friends with me, she becomes,</a:t>
            </a:r>
            <a:br>
              <a:rPr lang="en-US" sz="3200" dirty="0" smtClean="0"/>
            </a:br>
            <a:r>
              <a:rPr lang="en-US" sz="3200" dirty="0" smtClean="0"/>
              <a:t>  exacting, suspicious, and a damned </a:t>
            </a:r>
            <a:br>
              <a:rPr lang="en-US" sz="3200" dirty="0" smtClean="0"/>
            </a:br>
            <a:r>
              <a:rPr lang="en-US" sz="3200" dirty="0" smtClean="0"/>
              <a:t>  nuisance.”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3657600"/>
            <a:ext cx="7543800" cy="2057401"/>
          </a:xfrm>
        </p:spPr>
        <p:txBody>
          <a:bodyPr>
            <a:normAutofit/>
          </a:bodyPr>
          <a:lstStyle/>
          <a:p>
            <a:r>
              <a:rPr lang="en-US" dirty="0" smtClean="0"/>
              <a:t>Shaw’s “Galatea”, Eliza, develops a soul of her own and a fierce independence from her creator.</a:t>
            </a:r>
            <a:endParaRPr lang="en-US" dirty="0"/>
          </a:p>
        </p:txBody>
      </p:sp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467600" cy="94615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Class and Society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05200" cy="469106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In </a:t>
            </a:r>
            <a:r>
              <a:rPr lang="en-US" sz="3200" i="1" dirty="0" smtClean="0"/>
              <a:t>Pygmalion,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   we observe a      </a:t>
            </a:r>
          </a:p>
          <a:p>
            <a:r>
              <a:rPr lang="en-US" sz="3200" dirty="0" smtClean="0"/>
              <a:t>   society divided, </a:t>
            </a:r>
          </a:p>
          <a:p>
            <a:r>
              <a:rPr lang="en-US" sz="3200" dirty="0" smtClean="0"/>
              <a:t>   separated by </a:t>
            </a:r>
          </a:p>
          <a:p>
            <a:r>
              <a:rPr lang="en-US" sz="3200" dirty="0" smtClean="0"/>
              <a:t>   language, </a:t>
            </a:r>
          </a:p>
          <a:p>
            <a:r>
              <a:rPr lang="en-US" sz="3200" dirty="0" smtClean="0"/>
              <a:t>   education and </a:t>
            </a:r>
          </a:p>
          <a:p>
            <a:r>
              <a:rPr lang="en-US" sz="3200" dirty="0" smtClean="0"/>
              <a:t>   wealth.</a:t>
            </a:r>
            <a:endParaRPr lang="en-US" sz="3200" dirty="0"/>
          </a:p>
        </p:txBody>
      </p:sp>
      <p:pic>
        <p:nvPicPr>
          <p:cNvPr id="3074" name="Picture 2" descr="C:\Users\cool\Desktop\18970442._SX540_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81400" y="1676400"/>
            <a:ext cx="5184145" cy="43434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597</Words>
  <Application>Microsoft Office PowerPoint</Application>
  <PresentationFormat>On-screen Show (4:3)</PresentationFormat>
  <Paragraphs>80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Myth, Class and Feminity: A Critical study of Shaw’s “Pygmalion” </vt:lpstr>
      <vt:lpstr>“ I must warn my readers that my attacks are directed against themselves, not against my stage figures.”</vt:lpstr>
      <vt:lpstr>George Bernard Shaw</vt:lpstr>
      <vt:lpstr>George Bernard Shaw</vt:lpstr>
      <vt:lpstr>Slide 5</vt:lpstr>
      <vt:lpstr>Setting of the play</vt:lpstr>
      <vt:lpstr>Myth of Creation</vt:lpstr>
      <vt:lpstr> Professor Higgins is also like Pygmalion in his   view  of woman – cynical and derogatory;   Higgins says, “ I find that the moment I let a   woman make friends with me, she becomes,   exacting, suspicious, and a damned    nuisance.”    </vt:lpstr>
      <vt:lpstr>Class and Society</vt:lpstr>
      <vt:lpstr>Slide 10</vt:lpstr>
      <vt:lpstr>The Feminist Perspective</vt:lpstr>
      <vt:lpstr>Slide 12</vt:lpstr>
      <vt:lpstr>Pygmalion as a Problem Play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cool</dc:creator>
  <cp:lastModifiedBy>VISHAL</cp:lastModifiedBy>
  <cp:revision>61</cp:revision>
  <dcterms:created xsi:type="dcterms:W3CDTF">2017-02-02T16:22:44Z</dcterms:created>
  <dcterms:modified xsi:type="dcterms:W3CDTF">2020-04-05T07:53:07Z</dcterms:modified>
</cp:coreProperties>
</file>