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78" r:id="rId5"/>
    <p:sldId id="260" r:id="rId6"/>
    <p:sldId id="277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5F190E7-8AAB-461F-A33E-50D08F165684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B9005A-695F-4048-A00B-C2DE2F8D1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7467600" cy="82756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5400" u="sng" dirty="0" smtClean="0">
                <a:solidFill>
                  <a:schemeClr val="tx1"/>
                </a:solidFill>
              </a:rPr>
              <a:t>PICARESQUE  NOVELS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pic>
        <p:nvPicPr>
          <p:cNvPr id="8" name="Picture 7" descr="picaresqu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966341"/>
            <a:ext cx="3845740" cy="3891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4478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-Dr. </a:t>
            </a:r>
            <a:r>
              <a:rPr lang="en-US" sz="2000" dirty="0" err="1" smtClean="0"/>
              <a:t>Santoshi</a:t>
            </a:r>
            <a:r>
              <a:rPr lang="en-US" sz="2000" dirty="0" smtClean="0"/>
              <a:t> </a:t>
            </a:r>
            <a:r>
              <a:rPr lang="en-US" sz="2000" dirty="0" err="1" smtClean="0"/>
              <a:t>Bhawani</a:t>
            </a:r>
            <a:r>
              <a:rPr lang="en-US" sz="2000" dirty="0" smtClean="0"/>
              <a:t> </a:t>
            </a:r>
            <a:r>
              <a:rPr lang="en-US" sz="2000" dirty="0" err="1" smtClean="0"/>
              <a:t>Mishra</a:t>
            </a:r>
            <a:endParaRPr lang="en-US" sz="2000" dirty="0" smtClean="0"/>
          </a:p>
          <a:p>
            <a:r>
              <a:rPr lang="en-US" sz="2000" dirty="0" smtClean="0"/>
              <a:t>                  Assistant Professor</a:t>
            </a:r>
          </a:p>
          <a:p>
            <a:r>
              <a:rPr lang="en-US" sz="2000" dirty="0" smtClean="0"/>
              <a:t>                  </a:t>
            </a:r>
            <a:r>
              <a:rPr lang="en-US" sz="2000" dirty="0" err="1" smtClean="0"/>
              <a:t>Magadh</a:t>
            </a:r>
            <a:r>
              <a:rPr lang="en-US" sz="2000" dirty="0" smtClean="0"/>
              <a:t> </a:t>
            </a:r>
            <a:r>
              <a:rPr lang="en-US" sz="2000" dirty="0" err="1" smtClean="0"/>
              <a:t>Mahila</a:t>
            </a:r>
            <a:r>
              <a:rPr lang="en-US" sz="2000" dirty="0" smtClean="0"/>
              <a:t> College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300" b="1" dirty="0" smtClean="0">
                <a:solidFill>
                  <a:schemeClr val="accent1">
                    <a:lumMod val="75000"/>
                  </a:schemeClr>
                </a:solidFill>
              </a:rPr>
              <a:t>‘Don Quixote’</a:t>
            </a:r>
            <a:endParaRPr lang="en-US" sz="43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391px-El_ingenioso_hidalgo_don_Quijote_de_la_Man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3276600"/>
            <a:ext cx="1939856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276600"/>
            <a:ext cx="1905000" cy="3028950"/>
          </a:xfrm>
          <a:prstGeom prst="rect">
            <a:avLst/>
          </a:prstGeom>
        </p:spPr>
      </p:pic>
      <p:pic>
        <p:nvPicPr>
          <p:cNvPr id="6" name="Picture 5" descr="800px-Cervantes_Jáuregu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276600"/>
            <a:ext cx="23245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1600" y="1295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is a Spanish novel by </a:t>
            </a:r>
            <a:r>
              <a:rPr lang="en-US" sz="2400" dirty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Miguel de Cervantes 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Saavedra 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(1547-1616),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published in two volumes, in 1605 and 1615. The "single most important progenitor of the modern novel", that M. H. Abrams has described as a "quasi-picaresque narrative".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b="1" dirty="0" smtClean="0">
                <a:solidFill>
                  <a:schemeClr val="accent1">
                    <a:lumMod val="75000"/>
                  </a:schemeClr>
                </a:solidFill>
              </a:rPr>
              <a:t>‘Simplicius Simplicissimus’</a:t>
            </a:r>
          </a:p>
        </p:txBody>
      </p:sp>
      <p:pic>
        <p:nvPicPr>
          <p:cNvPr id="4" name="Content Placeholder 3" descr="320px-Simplicissimus_Cover_page1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1557386" cy="2740025"/>
          </a:xfrm>
        </p:spPr>
      </p:pic>
      <p:pic>
        <p:nvPicPr>
          <p:cNvPr id="5" name="Picture 4" descr="simplicissimus_it_1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657600"/>
            <a:ext cx="1819576" cy="2667000"/>
          </a:xfrm>
          <a:prstGeom prst="rect">
            <a:avLst/>
          </a:prstGeom>
        </p:spPr>
      </p:pic>
      <p:pic>
        <p:nvPicPr>
          <p:cNvPr id="6" name="Picture 5" descr="800px-Hans_Jakob_Christoffel_von_Grimmelshause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886200"/>
            <a:ext cx="191465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220px-Hans_Jakob_Christoffel_von_Grimmelshausen_bw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657600"/>
            <a:ext cx="2330131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1524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is a picaresque novel of the lower Baroque style, written in 1668 by 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Hans </a:t>
            </a:r>
            <a:r>
              <a:rPr lang="en-US" sz="2400" dirty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Jakob Christoffel von Grimmelshausen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 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(1621-1676) and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probably published the same year (although bearing the date 1669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).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It describes the devastation caused by the </a:t>
            </a:r>
            <a:endParaRPr lang="en-US" sz="2400" dirty="0" smtClean="0">
              <a:latin typeface="Adobe Garamond Pro Bold" pitchFamily="18" charset="0"/>
              <a:ea typeface="Always In My Heart" pitchFamily="2" charset="0"/>
            </a:endParaRPr>
          </a:p>
          <a:p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Thirty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Years' War.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300" b="1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Gil</a:t>
            </a:r>
            <a:r>
              <a:rPr lang="en-US" sz="4300" b="1" dirty="0" smtClean="0">
                <a:solidFill>
                  <a:schemeClr val="accent1">
                    <a:lumMod val="75000"/>
                  </a:schemeClr>
                </a:solidFill>
              </a:rPr>
              <a:t> Blas’</a:t>
            </a:r>
          </a:p>
        </p:txBody>
      </p:sp>
      <p:pic>
        <p:nvPicPr>
          <p:cNvPr id="4" name="Content Placeholder 3" descr="800px-GilBlas1761T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352800"/>
            <a:ext cx="3733800" cy="3192399"/>
          </a:xfrm>
        </p:spPr>
      </p:pic>
      <p:pic>
        <p:nvPicPr>
          <p:cNvPr id="5" name="Picture 4" descr="Alain-René_Les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05200"/>
            <a:ext cx="299847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19200" y="1371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is a picaresque novel 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by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French novelist</a:t>
            </a:r>
            <a:r>
              <a:rPr lang="en-US" sz="2400" dirty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 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Alain-René Lesage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(6 May 1668 – 17 November 1747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)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 published between 1715 and 1735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. It exercised the profoundest influence on the Picaresque Novels in England. </a:t>
            </a:r>
            <a:endParaRPr lang="en-US" sz="2400" dirty="0">
              <a:latin typeface="Adobe Garamond Pro Bold" pitchFamily="18" charset="0"/>
              <a:ea typeface="Always In My Hear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‘Moll Flanders’</a:t>
            </a:r>
          </a:p>
        </p:txBody>
      </p:sp>
      <p:pic>
        <p:nvPicPr>
          <p:cNvPr id="6" name="Content Placeholder 5" descr="51eXcaxiySL._SX331_BO1,204,203,2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3581400"/>
            <a:ext cx="1752600" cy="2626269"/>
          </a:xfrm>
        </p:spPr>
      </p:pic>
      <p:pic>
        <p:nvPicPr>
          <p:cNvPr id="7" name="Picture 6" descr="800px-Daniel_Defoe_Kneller_Sty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429000"/>
            <a:ext cx="2420067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Moll_Fland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581400"/>
            <a:ext cx="296515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295400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dobe Garamond Pro Bold" pitchFamily="18" charset="0"/>
                <a:ea typeface="Always In My Heart" pitchFamily="2" charset="0"/>
              </a:rPr>
              <a:t>is a novel by </a:t>
            </a:r>
            <a:r>
              <a:rPr lang="en-US" sz="2200" dirty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Daniel </a:t>
            </a:r>
            <a:r>
              <a:rPr lang="en-US" sz="22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Defoe </a:t>
            </a:r>
            <a:r>
              <a:rPr lang="en-US" sz="2200" dirty="0" smtClean="0">
                <a:latin typeface="Adobe Garamond Pro Bold" pitchFamily="18" charset="0"/>
                <a:ea typeface="Always In My Heart" pitchFamily="2" charset="0"/>
              </a:rPr>
              <a:t>(1660-1731), </a:t>
            </a:r>
            <a:r>
              <a:rPr lang="en-US" sz="2200" dirty="0">
                <a:latin typeface="Adobe Garamond Pro Bold" pitchFamily="18" charset="0"/>
                <a:ea typeface="Always In My Heart" pitchFamily="2" charset="0"/>
              </a:rPr>
              <a:t>first published in 1722. It purports to be the true account of the life of the eponymous Moll, detailing her exploits from birth until old age. </a:t>
            </a:r>
          </a:p>
          <a:p>
            <a:r>
              <a:rPr lang="en-US" sz="2200" dirty="0">
                <a:latin typeface="Adobe Garamond Pro Bold" pitchFamily="18" charset="0"/>
                <a:ea typeface="Always In My Heart" pitchFamily="2" charset="0"/>
              </a:rPr>
              <a:t>This novel enlarged the scope of this genre as it depicts the life of a dissolute heroine and not of a hero.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‘TOM JONES’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620000" cy="48737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‘The History of Tom Jones, a Foundling’, </a:t>
            </a: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often known simply as </a:t>
            </a:r>
            <a:r>
              <a:rPr lang="en-US" sz="20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‘Tom Jones’, </a:t>
            </a: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is a comic novel by English playwright and novelist </a:t>
            </a:r>
            <a:r>
              <a:rPr lang="en-US" sz="20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Henry Fielding, </a:t>
            </a: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first published in 1749.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It is both a Bildungsroman and a picaresque novel.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 </a:t>
            </a: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It totals 346,747 words divided into 18 smaller books, each preceded by a discursive chapter, often on topics unrelated to the book itself.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It is dedicated to George Lyttleton.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The novel is highly organized, despite its length.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It became a best seller, with four editions being published in its first year alone.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Adobe Garamond Pro Bold" pitchFamily="18" charset="0"/>
                <a:ea typeface="Always In My Heart" pitchFamily="2" charset="0"/>
              </a:rPr>
              <a:t>Tom Jones is generally regarded as Fielding's greatest book and as a very influential English novel.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67600" cy="1935162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dirty="0" smtClean="0">
                <a:solidFill>
                  <a:schemeClr val="tx1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  <a:t>   </a:t>
            </a:r>
            <a:r>
              <a:rPr lang="en-US" sz="36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  <a:t>HENRY FIELDING</a:t>
            </a:r>
            <a:r>
              <a:rPr lang="en-US" sz="20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  <a:t>  (1707-1754)</a:t>
            </a:r>
            <a:r>
              <a:rPr lang="en-US" sz="2000" dirty="0" smtClean="0">
                <a:solidFill>
                  <a:schemeClr val="tx1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</a:br>
            <a:r>
              <a:rPr lang="en-US" sz="2400" dirty="0" smtClean="0">
                <a:solidFill>
                  <a:schemeClr val="tx1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  <a:t>is known for his rich, earthy humor and satirical prowess, and as the author of the picaresque novel </a:t>
            </a:r>
            <a:r>
              <a:rPr lang="en-US" sz="24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  <a:t>TOM JONES</a:t>
            </a:r>
            <a:r>
              <a:rPr lang="en-US" sz="2400" dirty="0" smtClean="0">
                <a:solidFill>
                  <a:schemeClr val="tx1"/>
                </a:solidFill>
                <a:latin typeface="Adobe Garamond Pro Bold" pitchFamily="18" charset="0"/>
                <a:ea typeface="Always In My Heart" pitchFamily="2" charset="0"/>
                <a:cs typeface="+mn-cs"/>
              </a:rPr>
              <a:t>.</a:t>
            </a:r>
            <a:endParaRPr lang="en-US" sz="2000" dirty="0" smtClean="0">
              <a:solidFill>
                <a:srgbClr val="FF0000"/>
              </a:solidFill>
              <a:latin typeface="Adobe Garamond Pro Bold" pitchFamily="18" charset="0"/>
              <a:ea typeface="Always In My Heart" pitchFamily="2" charset="0"/>
              <a:cs typeface="+mn-cs"/>
            </a:endParaRPr>
          </a:p>
        </p:txBody>
      </p:sp>
      <p:pic>
        <p:nvPicPr>
          <p:cNvPr id="4" name="Content Placeholder 3" descr="d0b9125544c095bc48387a2dbea076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819400"/>
            <a:ext cx="2010555" cy="3440113"/>
          </a:xfrm>
        </p:spPr>
      </p:pic>
      <p:pic>
        <p:nvPicPr>
          <p:cNvPr id="5" name="Picture 4" descr="320px-TomJones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438400"/>
            <a:ext cx="2133600" cy="4007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enry_Field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352800"/>
            <a:ext cx="2028825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‘JOSEPH  ANDREWS’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</a:t>
            </a:r>
            <a:r>
              <a:rPr lang="en-US" sz="24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Joseph Andrews’ 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, or </a:t>
            </a:r>
            <a:r>
              <a:rPr lang="en-US" sz="24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‘The History of the Adventures of Joseph Andrews and of his Friend Mr. Abraham Adams’ 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(1742), was the first published full-length novel of the English author 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Henry Fielding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, and indeed among the first novels in the English language.</a:t>
            </a:r>
          </a:p>
        </p:txBody>
      </p:sp>
      <p:pic>
        <p:nvPicPr>
          <p:cNvPr id="4" name="Picture 3" descr="800px-Josephandrewsfirsted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581399"/>
            <a:ext cx="1981200" cy="316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enry-Fielding-Joseph-Andr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581400"/>
            <a:ext cx="1981200" cy="3169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‘RODERICK RANDOM’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4676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dobe Garamond Pro Bold" pitchFamily="18" charset="0"/>
              </a:rPr>
              <a:t>‘The Adventures of Roderick Random’</a:t>
            </a:r>
            <a:r>
              <a:rPr lang="en-US" dirty="0" smtClean="0">
                <a:solidFill>
                  <a:srgbClr val="FF0000"/>
                </a:solidFill>
                <a:latin typeface="Adobe Garamond Pro Bold" pitchFamily="18" charset="0"/>
              </a:rPr>
              <a:t> </a:t>
            </a:r>
            <a:r>
              <a:rPr lang="en-US" dirty="0" smtClean="0">
                <a:latin typeface="Adobe Garamond Pro Bold" pitchFamily="18" charset="0"/>
              </a:rPr>
              <a:t>is a picaresque novel by the Scottish author -</a:t>
            </a:r>
            <a:br>
              <a:rPr lang="en-US" dirty="0" smtClean="0">
                <a:latin typeface="Adobe Garamond Pro Bold" pitchFamily="18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Adobe Garamond Pro Bold" pitchFamily="18" charset="0"/>
              </a:rPr>
              <a:t>Tobias George Smollett</a:t>
            </a:r>
            <a:r>
              <a:rPr lang="en-US" dirty="0" smtClean="0">
                <a:latin typeface="Adobe Garamond Pro Bold" pitchFamily="18" charset="0"/>
              </a:rPr>
              <a:t> (1721-1771), first published in 1748.</a:t>
            </a:r>
            <a:endParaRPr lang="en-US" dirty="0">
              <a:latin typeface="Adobe Garamond Pro Bold" pitchFamily="18" charset="0"/>
            </a:endParaRPr>
          </a:p>
        </p:txBody>
      </p:sp>
      <p:pic>
        <p:nvPicPr>
          <p:cNvPr id="7" name="Picture 6" descr="roder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352800"/>
            <a:ext cx="1716749" cy="2863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obias_Smollett_c_1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200400"/>
            <a:ext cx="2820353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roderick ran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276600"/>
            <a:ext cx="2531918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‘PEREGRINE PICKLE’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Adobe Garamond Pro Bold" pitchFamily="18" charset="0"/>
              </a:rPr>
              <a:t>‘The Adventures of Peregrine Pickle’</a:t>
            </a:r>
            <a:r>
              <a:rPr lang="en-US" sz="2400" dirty="0" smtClean="0">
                <a:latin typeface="Adobe Garamond Pro Bold" pitchFamily="18" charset="0"/>
              </a:rPr>
              <a:t> is another picaresque novel by the Scottish author 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</a:rPr>
              <a:t>Tobias Smollett</a:t>
            </a:r>
            <a:r>
              <a:rPr lang="en-US" sz="2400" dirty="0" smtClean="0">
                <a:latin typeface="Adobe Garamond Pro Bold" pitchFamily="18" charset="0"/>
              </a:rPr>
              <a:t> (1721–1771), first published in 1751 and revised and published again in 1758.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dobe Garamond Pro Bold" pitchFamily="18" charset="0"/>
              </a:rPr>
              <a:t>It tells the story of an egotistical man who experiences luck and misfortunes in the height of 18th-century European society.</a:t>
            </a:r>
          </a:p>
        </p:txBody>
      </p:sp>
      <p:pic>
        <p:nvPicPr>
          <p:cNvPr id="4" name="Picture 3" descr="peregr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962400"/>
            <a:ext cx="2057400" cy="2721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eregrine pick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962400"/>
            <a:ext cx="1905000" cy="2718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Some more on the same: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467600" cy="2514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dobe Garamond Pro Bold" pitchFamily="18" charset="0"/>
              </a:rPr>
              <a:t>Elements of the picaresque are found in 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</a:rPr>
              <a:t>Charles Dickens’s</a:t>
            </a:r>
            <a:r>
              <a:rPr lang="en-US" sz="2400" dirty="0" smtClean="0">
                <a:latin typeface="Adobe Garamond Pro Bold" pitchFamily="18" charset="0"/>
              </a:rPr>
              <a:t> </a:t>
            </a:r>
            <a:r>
              <a:rPr lang="en-US" sz="2400" i="1" dirty="0" smtClean="0">
                <a:solidFill>
                  <a:srgbClr val="FF0000"/>
                </a:solidFill>
                <a:latin typeface="Adobe Garamond Pro Bold" pitchFamily="18" charset="0"/>
              </a:rPr>
              <a:t>The Pickwick Papers</a:t>
            </a:r>
            <a:r>
              <a:rPr lang="en-US" sz="2400" dirty="0" smtClean="0">
                <a:latin typeface="Adobe Garamond Pro Bold" pitchFamily="18" charset="0"/>
              </a:rPr>
              <a:t> (1836–37).</a:t>
            </a:r>
          </a:p>
          <a:p>
            <a:r>
              <a:rPr lang="en-US" sz="2400" dirty="0" smtClean="0">
                <a:latin typeface="Adobe Garamond Pro Bold" pitchFamily="18" charset="0"/>
              </a:rPr>
              <a:t> 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</a:rPr>
              <a:t>Mark Twain's</a:t>
            </a:r>
            <a:r>
              <a:rPr lang="en-US" sz="2400" dirty="0" smtClean="0">
                <a:latin typeface="Adobe Garamond Pro Bold" pitchFamily="18" charset="0"/>
              </a:rPr>
              <a:t> </a:t>
            </a:r>
            <a:r>
              <a:rPr lang="en-US" sz="2400" i="1" dirty="0" smtClean="0">
                <a:solidFill>
                  <a:srgbClr val="FF0000"/>
                </a:solidFill>
                <a:latin typeface="Adobe Garamond Pro Bold" pitchFamily="18" charset="0"/>
              </a:rPr>
              <a:t>Adventures of Huckleberry Finn</a:t>
            </a:r>
            <a:r>
              <a:rPr lang="en-US" sz="2400" dirty="0" smtClean="0">
                <a:latin typeface="Adobe Garamond Pro Bold" pitchFamily="18" charset="0"/>
              </a:rPr>
              <a:t> (1884) was consciously written as a picaresque novel.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</a:rPr>
              <a:t>Rudyard Kipling's</a:t>
            </a:r>
            <a:r>
              <a:rPr lang="en-US" sz="2400" dirty="0" smtClean="0">
                <a:latin typeface="Adobe Garamond Pro Bold" pitchFamily="18" charset="0"/>
              </a:rPr>
              <a:t> </a:t>
            </a:r>
            <a:r>
              <a:rPr lang="en-US" sz="2400" i="1" dirty="0" smtClean="0">
                <a:solidFill>
                  <a:srgbClr val="FF0000"/>
                </a:solidFill>
                <a:latin typeface="Adobe Garamond Pro Bold" pitchFamily="18" charset="0"/>
              </a:rPr>
              <a:t>Kim</a:t>
            </a:r>
            <a:r>
              <a:rPr lang="en-US" sz="2400" dirty="0" smtClean="0">
                <a:latin typeface="Adobe Garamond Pro Bold" pitchFamily="18" charset="0"/>
              </a:rPr>
              <a:t> (1901) combined the influence of the picaresque novel with the modern spy novel.</a:t>
            </a:r>
            <a:endParaRPr lang="en-US" sz="2400" dirty="0">
              <a:latin typeface="Adobe Garamond Pro Bold" pitchFamily="18" charset="0"/>
            </a:endParaRPr>
          </a:p>
        </p:txBody>
      </p:sp>
      <p:pic>
        <p:nvPicPr>
          <p:cNvPr id="4" name="Picture 3" descr="Pickwickclub_se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505200"/>
            <a:ext cx="1991543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uck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810000"/>
            <a:ext cx="2438400" cy="2654808"/>
          </a:xfrm>
          <a:prstGeom prst="rect">
            <a:avLst/>
          </a:prstGeom>
        </p:spPr>
      </p:pic>
      <p:pic>
        <p:nvPicPr>
          <p:cNvPr id="6" name="Picture 5" descr="k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657600"/>
            <a:ext cx="1809496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96043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ORIGIN OF THE WORD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696200" cy="274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The word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‘picaresque’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 has been derived from the Spanish word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‘picaro’ 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which means a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‘rogue’ 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or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‘knave’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.</a:t>
            </a:r>
          </a:p>
          <a:p>
            <a:pPr algn="ctr">
              <a:buNone/>
            </a:pP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The word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‘picaro’ 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is again adopted from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‘picard’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.</a:t>
            </a:r>
          </a:p>
          <a:p>
            <a:pPr algn="ctr"/>
            <a:endParaRPr lang="en-US" sz="3200" dirty="0" smtClean="0">
              <a:latin typeface="Adobe Garamond Pro Bold" pitchFamily="18" charset="0"/>
              <a:ea typeface="Always In My Heart" pitchFamily="2" charset="0"/>
            </a:endParaRPr>
          </a:p>
          <a:p>
            <a:endParaRPr lang="en-US" sz="3200" dirty="0" smtClean="0">
              <a:latin typeface="Adobe Garamond Pro Bold" pitchFamily="18" charset="0"/>
              <a:ea typeface="Always In My Heart" pitchFamily="2" charset="0"/>
            </a:endParaRPr>
          </a:p>
          <a:p>
            <a:endParaRPr lang="en-US" sz="3200" dirty="0" smtClean="0">
              <a:latin typeface="Adobe Garamond Pro Bold" pitchFamily="18" charset="0"/>
              <a:ea typeface="Always In My Heart" pitchFamily="2" charset="0"/>
            </a:endParaRPr>
          </a:p>
          <a:p>
            <a:endParaRPr lang="en-US" sz="3200" dirty="0" smtClean="0">
              <a:latin typeface="Adobe Garamond Pro Bold" pitchFamily="18" charset="0"/>
              <a:ea typeface="Always In My Heart" pitchFamily="2" charset="0"/>
            </a:endParaRPr>
          </a:p>
          <a:p>
            <a:endParaRPr lang="en-US" dirty="0" smtClean="0">
              <a:latin typeface="Adobe Garamond Pro Bold" pitchFamily="18" charset="0"/>
              <a:ea typeface="Always In My Heart" pitchFamily="2" charset="0"/>
            </a:endParaRPr>
          </a:p>
        </p:txBody>
      </p:sp>
      <p:pic>
        <p:nvPicPr>
          <p:cNvPr id="4" name="Picture 3" descr="Logo_DarkBackground.png"/>
          <p:cNvPicPr>
            <a:picLocks noChangeAspect="1"/>
          </p:cNvPicPr>
          <p:nvPr/>
        </p:nvPicPr>
        <p:blipFill>
          <a:blip r:embed="rId2" cstate="print"/>
          <a:srcRect l="5378" t="6305" r="5378" b="6305"/>
          <a:stretch>
            <a:fillRect/>
          </a:stretch>
        </p:blipFill>
        <p:spPr>
          <a:xfrm>
            <a:off x="1143000" y="3590934"/>
            <a:ext cx="3911740" cy="32670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ckens_Gurney_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2667000" cy="3900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rk_Twain,_Brady-Handy_photo_portrait,_Feb_7,_1871,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295400"/>
            <a:ext cx="2438400" cy="3828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udyard_Kipling_(portrait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219200"/>
            <a:ext cx="2919211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5410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Charles John Huffam </a:t>
            </a:r>
            <a:r>
              <a:rPr lang="en-US" b="1" dirty="0" smtClean="0"/>
              <a:t>Dickens (1812-1870)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334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Samuel Langhorne Clemens </a:t>
            </a:r>
            <a:r>
              <a:rPr lang="en-US" b="1" dirty="0" smtClean="0"/>
              <a:t>(1835-1910), </a:t>
            </a:r>
            <a:r>
              <a:rPr lang="en-US" b="1" dirty="0"/>
              <a:t>better known by his pen </a:t>
            </a:r>
            <a:r>
              <a:rPr lang="en-US" b="1" dirty="0" smtClean="0"/>
              <a:t>name </a:t>
            </a:r>
          </a:p>
          <a:p>
            <a:pPr algn="ctr"/>
            <a:r>
              <a:rPr lang="en-US" b="1" dirty="0" smtClean="0"/>
              <a:t>Mark Twain.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5486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Joseph Rudyard </a:t>
            </a:r>
            <a:r>
              <a:rPr lang="en-US" b="1" dirty="0" smtClean="0"/>
              <a:t>Kipling </a:t>
            </a:r>
          </a:p>
          <a:p>
            <a:pPr algn="ctr"/>
            <a:r>
              <a:rPr lang="en-US" b="1" dirty="0" smtClean="0"/>
              <a:t>(1865-1936)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ce-Pic-Of-Thank-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7467600" cy="4207818"/>
          </a:xfrm>
          <a:ln w="7620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The 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picaresque novel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 is a genre of prose fiction that depicts the adventures of a roguish, but "appealing hero", </a:t>
            </a:r>
          </a:p>
          <a:p>
            <a:pPr algn="ctr">
              <a:buNone/>
            </a:pP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of low social class, </a:t>
            </a:r>
          </a:p>
          <a:p>
            <a:pPr algn="ctr">
              <a:buNone/>
            </a:pP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who wanders from one country to another, enabling the novelist to introduce a variety of characters and incidents.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>
              <a:latin typeface="Adobe Garamond Pro Bold" pitchFamily="18" charset="0"/>
              <a:ea typeface="Always In My Heart" pitchFamily="2" charset="0"/>
            </a:endParaRPr>
          </a:p>
          <a:p>
            <a:pPr algn="ctr">
              <a:buNone/>
            </a:pP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This style of novel originated in 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Spain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 in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1554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 and flourished throughout Europe for more than 200 years, though the term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"picaresque novel"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 was only coined in </a:t>
            </a:r>
            <a:r>
              <a:rPr lang="en-US" sz="32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1810</a:t>
            </a:r>
            <a:r>
              <a:rPr lang="en-US" sz="3200" dirty="0" smtClean="0">
                <a:latin typeface="Adobe Garamond Pro Bold" pitchFamily="18" charset="0"/>
                <a:ea typeface="Always In My Heart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CHIEF FEATURES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48600" cy="54864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Picaresque novels typically adopt a realistic style, with elements of comedy and satire. </a:t>
            </a:r>
          </a:p>
          <a:p>
            <a:r>
              <a:rPr lang="en-US" sz="22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It has a picaro or a semi-criminal as its central figure who has to shift for himself to earn his living.</a:t>
            </a:r>
          </a:p>
          <a:p>
            <a:r>
              <a:rPr lang="en-US" sz="22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He is born of poor and degraded parents or he is illegitimate.</a:t>
            </a:r>
          </a:p>
          <a:p>
            <a:r>
              <a:rPr lang="en-US" sz="22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There is no plot. The story is told in a series of thrilling events only loosely connected together by the fact that the same central character figures in them all.</a:t>
            </a:r>
          </a:p>
          <a:p>
            <a:r>
              <a:rPr lang="en-US" sz="22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The plot is episodic and the incidents thrilling and sensational.</a:t>
            </a:r>
          </a:p>
          <a:p>
            <a:r>
              <a:rPr lang="en-US" sz="22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A picaresque narrative is usually written in first person as an autobiographical account.</a:t>
            </a:r>
          </a:p>
          <a:p>
            <a:r>
              <a:rPr lang="en-US" sz="22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There is little if any character development in the main character. Once a pícaro, always a pícaro.</a:t>
            </a:r>
          </a:p>
          <a:p>
            <a:endParaRPr lang="en-US" sz="2000" dirty="0">
              <a:latin typeface="Adobe Garamond Pro Bold" pitchFamily="18" charset="0"/>
              <a:ea typeface="Always In My Hear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7620000" cy="3657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The pícaro's story is told with a plainness of language or realism.</a:t>
            </a:r>
          </a:p>
          <a:p>
            <a:r>
              <a:rPr lang="en-US" sz="24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Satire is sometimes a prominent element. The aim of the novelist is to delight and entertain and not to reform or improve.</a:t>
            </a:r>
          </a:p>
          <a:p>
            <a:r>
              <a:rPr lang="en-US" sz="2400" b="1" dirty="0" smtClean="0">
                <a:latin typeface="Andalus" pitchFamily="18" charset="-78"/>
                <a:ea typeface="Always In My Heart" pitchFamily="2" charset="0"/>
                <a:cs typeface="Andalus" pitchFamily="18" charset="-78"/>
              </a:rPr>
              <a:t>The behavior of a picaresque hero or heroine stops just short of criminality. Carefree or immoral rascality positions the picaresque hero as a sympathetic outsider, untouched by the false rules of society.</a:t>
            </a:r>
          </a:p>
          <a:p>
            <a:endParaRPr lang="en-US" sz="2800" dirty="0"/>
          </a:p>
        </p:txBody>
      </p:sp>
      <p:pic>
        <p:nvPicPr>
          <p:cNvPr id="4" name="Picture 3" descr="textgram_15170709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191000"/>
            <a:ext cx="1209600" cy="1209600"/>
          </a:xfrm>
          <a:prstGeom prst="rect">
            <a:avLst/>
          </a:prstGeom>
        </p:spPr>
      </p:pic>
      <p:pic>
        <p:nvPicPr>
          <p:cNvPr id="5" name="Picture 4" descr="textgram_15170710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191000"/>
            <a:ext cx="1219200" cy="1219200"/>
          </a:xfrm>
          <a:prstGeom prst="rect">
            <a:avLst/>
          </a:prstGeom>
        </p:spPr>
      </p:pic>
      <p:pic>
        <p:nvPicPr>
          <p:cNvPr id="6" name="Picture 5" descr="textgram_1517071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5257800"/>
            <a:ext cx="1295400" cy="1295400"/>
          </a:xfrm>
          <a:prstGeom prst="rect">
            <a:avLst/>
          </a:prstGeom>
        </p:spPr>
      </p:pic>
      <p:pic>
        <p:nvPicPr>
          <p:cNvPr id="7" name="Picture 6" descr="textgram_15170711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191000"/>
            <a:ext cx="1219200" cy="1219200"/>
          </a:xfrm>
          <a:prstGeom prst="rect">
            <a:avLst/>
          </a:prstGeom>
        </p:spPr>
      </p:pic>
      <p:pic>
        <p:nvPicPr>
          <p:cNvPr id="8" name="Picture 7" descr="textgram_151707199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5257800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‘Lazarillo de Tormes’</a:t>
            </a: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743200"/>
            <a:ext cx="24003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11430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is a Spanish novella, published anonymously because of its anticlerical content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in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1554. </a:t>
            </a:r>
          </a:p>
          <a:p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It is variously considered either the first picaresque novel or at least the antecedent of the genre.</a:t>
            </a:r>
          </a:p>
        </p:txBody>
      </p:sp>
      <p:pic>
        <p:nvPicPr>
          <p:cNvPr id="6" name="Picture 5" descr="15169823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743200"/>
            <a:ext cx="2857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‘The Unfortunate Traveller’</a:t>
            </a:r>
          </a:p>
        </p:txBody>
      </p:sp>
      <p:pic>
        <p:nvPicPr>
          <p:cNvPr id="4" name="Content Placeholder 3" descr="SH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038600"/>
            <a:ext cx="3283649" cy="236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54921ed71a118_thomas_nas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114800"/>
            <a:ext cx="1905000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3000" y="14478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or, the </a:t>
            </a:r>
            <a:r>
              <a:rPr lang="en-US" sz="24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‘Life 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of Jack </a:t>
            </a:r>
            <a:r>
              <a:rPr lang="en-US" sz="2400" dirty="0" smtClean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Wilton’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is a picaresque novel by </a:t>
            </a:r>
            <a:r>
              <a:rPr lang="en-US" sz="2400" dirty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Thomas </a:t>
            </a:r>
            <a:r>
              <a:rPr lang="en-US" sz="2400" dirty="0" smtClean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Nashe 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(1567-1601) 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first published in 1594 but set during the reign of Henry VIII of England</a:t>
            </a:r>
            <a:r>
              <a:rPr lang="en-US" sz="2400" dirty="0" smtClean="0">
                <a:latin typeface="Adobe Garamond Pro Bold" pitchFamily="18" charset="0"/>
                <a:ea typeface="Always In My Heart" pitchFamily="2" charset="0"/>
              </a:rPr>
              <a:t>.</a:t>
            </a:r>
          </a:p>
          <a:p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It is often cited as one of the earliest examples of an English picaresque novel.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‘Guzmán de Alfarache’</a:t>
            </a:r>
          </a:p>
        </p:txBody>
      </p:sp>
      <p:pic>
        <p:nvPicPr>
          <p:cNvPr id="6" name="Content Placeholder 5" descr="4365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895600"/>
            <a:ext cx="221245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22495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895600"/>
            <a:ext cx="2209800" cy="315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1524000"/>
            <a:ext cx="7239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Another early example is </a:t>
            </a:r>
            <a:r>
              <a:rPr lang="en-US" sz="2400" dirty="0">
                <a:solidFill>
                  <a:srgbClr val="7030A0"/>
                </a:solidFill>
                <a:latin typeface="Adobe Garamond Pro Bold" pitchFamily="18" charset="0"/>
                <a:ea typeface="Always In My Heart" pitchFamily="2" charset="0"/>
              </a:rPr>
              <a:t>Mateo Alemán's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 </a:t>
            </a:r>
            <a:r>
              <a:rPr lang="en-US" sz="2400" dirty="0">
                <a:solidFill>
                  <a:srgbClr val="FF0000"/>
                </a:solidFill>
                <a:latin typeface="Adobe Garamond Pro Bold" pitchFamily="18" charset="0"/>
                <a:ea typeface="Always In My Heart" pitchFamily="2" charset="0"/>
              </a:rPr>
              <a:t>Guzmán de Alfarache</a:t>
            </a:r>
            <a:r>
              <a:rPr lang="en-US" sz="2400" dirty="0">
                <a:latin typeface="Adobe Garamond Pro Bold" pitchFamily="18" charset="0"/>
                <a:ea typeface="Always In My Heart" pitchFamily="2" charset="0"/>
              </a:rPr>
              <a:t> (1599), characterized by religiosity.</a:t>
            </a:r>
          </a:p>
        </p:txBody>
      </p:sp>
      <p:pic>
        <p:nvPicPr>
          <p:cNvPr id="9" name="Picture 8" descr="mateo-ale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895600"/>
            <a:ext cx="2438400" cy="325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1012</TotalTime>
  <Words>263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PICARESQUE  NOVELS</vt:lpstr>
      <vt:lpstr> ORIGIN OF THE WORD</vt:lpstr>
      <vt:lpstr>What is it?</vt:lpstr>
      <vt:lpstr>What’s in a name?</vt:lpstr>
      <vt:lpstr> CHIEF FEATURES :</vt:lpstr>
      <vt:lpstr>Slide 6</vt:lpstr>
      <vt:lpstr>‘Lazarillo de Tormes’</vt:lpstr>
      <vt:lpstr>‘The Unfortunate Traveller’</vt:lpstr>
      <vt:lpstr>‘Guzmán de Alfarache’</vt:lpstr>
      <vt:lpstr>‘Don Quixote’</vt:lpstr>
      <vt:lpstr>‘Simplicius Simplicissimus’</vt:lpstr>
      <vt:lpstr>‘Gil Blas’</vt:lpstr>
      <vt:lpstr>‘Moll Flanders’</vt:lpstr>
      <vt:lpstr>‘TOM JONES’</vt:lpstr>
      <vt:lpstr>   HENRY FIELDING  (1707-1754) is known for his rich, earthy humor and satirical prowess, and as the author of the picaresque novel TOM JONES.</vt:lpstr>
      <vt:lpstr>‘JOSEPH  ANDREWS’</vt:lpstr>
      <vt:lpstr>‘RODERICK RANDOM’</vt:lpstr>
      <vt:lpstr>‘PEREGRINE PICKLE’</vt:lpstr>
      <vt:lpstr>Some more on the same: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PICARESQUE NOVELS</dc:title>
  <dc:creator>PC</dc:creator>
  <cp:lastModifiedBy>VISHAL</cp:lastModifiedBy>
  <cp:revision>96</cp:revision>
  <dcterms:created xsi:type="dcterms:W3CDTF">2018-01-27T15:42:06Z</dcterms:created>
  <dcterms:modified xsi:type="dcterms:W3CDTF">2020-04-05T07:58:59Z</dcterms:modified>
</cp:coreProperties>
</file>