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1C6C"/>
    <a:srgbClr val="000000"/>
    <a:srgbClr val="FF505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2868"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B79658-F9DD-4818-9511-6CD91A9490B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682BCC7A-A469-4A2E-84B4-726691A6EB78}">
      <dgm:prSet phldrT="[Text]"/>
      <dgm:spPr>
        <a:solidFill>
          <a:schemeClr val="accent2"/>
        </a:solidFill>
      </dgm:spPr>
      <dgm:t>
        <a:bodyPr/>
        <a:lstStyle/>
        <a:p>
          <a:r>
            <a:rPr lang="en-US" dirty="0" smtClean="0">
              <a:latin typeface="Times New Roman" pitchFamily="18" charset="0"/>
              <a:cs typeface="Times New Roman" pitchFamily="18" charset="0"/>
            </a:rPr>
            <a:t>Reduction in trade barriers.</a:t>
          </a:r>
          <a:endParaRPr lang="en-US" dirty="0">
            <a:latin typeface="Times New Roman" pitchFamily="18" charset="0"/>
            <a:cs typeface="Times New Roman" pitchFamily="18" charset="0"/>
          </a:endParaRPr>
        </a:p>
      </dgm:t>
    </dgm:pt>
    <dgm:pt modelId="{E09C2C4F-E656-42AF-8B85-EE3EBC84B6CA}" type="parTrans" cxnId="{E9B61AE6-533E-4F50-96EA-9477802FE05F}">
      <dgm:prSet/>
      <dgm:spPr/>
      <dgm:t>
        <a:bodyPr/>
        <a:lstStyle/>
        <a:p>
          <a:endParaRPr lang="en-US"/>
        </a:p>
      </dgm:t>
    </dgm:pt>
    <dgm:pt modelId="{62742C66-156C-4B88-9DA9-B8FE747C142E}" type="sibTrans" cxnId="{E9B61AE6-533E-4F50-96EA-9477802FE05F}">
      <dgm:prSet/>
      <dgm:spPr/>
      <dgm:t>
        <a:bodyPr/>
        <a:lstStyle/>
        <a:p>
          <a:endParaRPr lang="en-US"/>
        </a:p>
      </dgm:t>
    </dgm:pt>
    <dgm:pt modelId="{0B18BFD2-FBEA-483A-9E8E-5B3DCBBFD289}">
      <dgm:prSet phldrT="[Text]"/>
      <dgm:spPr>
        <a:solidFill>
          <a:schemeClr val="accent2"/>
        </a:solidFill>
      </dgm:spPr>
      <dgm:t>
        <a:bodyPr/>
        <a:lstStyle/>
        <a:p>
          <a:r>
            <a:rPr lang="en-US" dirty="0" smtClean="0">
              <a:latin typeface="Times New Roman" pitchFamily="18" charset="0"/>
              <a:cs typeface="Times New Roman" pitchFamily="18" charset="0"/>
            </a:rPr>
            <a:t>Environment for free flow of capital</a:t>
          </a:r>
          <a:endParaRPr lang="en-US" dirty="0">
            <a:latin typeface="Times New Roman" pitchFamily="18" charset="0"/>
            <a:cs typeface="Times New Roman" pitchFamily="18" charset="0"/>
          </a:endParaRPr>
        </a:p>
      </dgm:t>
    </dgm:pt>
    <dgm:pt modelId="{FC26C299-0E82-4889-B7B7-13B5F3C1219A}" type="parTrans" cxnId="{E9C11399-209F-42CC-83BB-34C2805FDCF6}">
      <dgm:prSet/>
      <dgm:spPr/>
      <dgm:t>
        <a:bodyPr/>
        <a:lstStyle/>
        <a:p>
          <a:endParaRPr lang="en-US"/>
        </a:p>
      </dgm:t>
    </dgm:pt>
    <dgm:pt modelId="{046DACE0-C56A-4768-A941-405FAE1352F6}" type="sibTrans" cxnId="{E9C11399-209F-42CC-83BB-34C2805FDCF6}">
      <dgm:prSet/>
      <dgm:spPr/>
      <dgm:t>
        <a:bodyPr/>
        <a:lstStyle/>
        <a:p>
          <a:endParaRPr lang="en-US"/>
        </a:p>
      </dgm:t>
    </dgm:pt>
    <dgm:pt modelId="{F0999749-1354-41F0-AB1D-2D6D104D14DC}">
      <dgm:prSet phldrT="[Text]"/>
      <dgm:spPr>
        <a:solidFill>
          <a:schemeClr val="accent2"/>
        </a:solidFill>
      </dgm:spPr>
      <dgm:t>
        <a:bodyPr/>
        <a:lstStyle/>
        <a:p>
          <a:r>
            <a:rPr lang="en-US" dirty="0" smtClean="0">
              <a:latin typeface="Times New Roman" pitchFamily="18" charset="0"/>
              <a:cs typeface="Times New Roman" pitchFamily="18" charset="0"/>
            </a:rPr>
            <a:t>Permitting free flow of technology</a:t>
          </a:r>
          <a:endParaRPr lang="en-US" dirty="0">
            <a:latin typeface="Times New Roman" pitchFamily="18" charset="0"/>
            <a:cs typeface="Times New Roman" pitchFamily="18" charset="0"/>
          </a:endParaRPr>
        </a:p>
      </dgm:t>
    </dgm:pt>
    <dgm:pt modelId="{52E36CF9-3F55-4C18-BD7A-4EAF21700F44}" type="parTrans" cxnId="{C1D24B9D-A1AF-4CF0-A4B1-80005445B8D6}">
      <dgm:prSet/>
      <dgm:spPr/>
      <dgm:t>
        <a:bodyPr/>
        <a:lstStyle/>
        <a:p>
          <a:endParaRPr lang="en-US"/>
        </a:p>
      </dgm:t>
    </dgm:pt>
    <dgm:pt modelId="{A8265308-5BC1-4DB3-8A32-996BB34C5E24}" type="sibTrans" cxnId="{C1D24B9D-A1AF-4CF0-A4B1-80005445B8D6}">
      <dgm:prSet/>
      <dgm:spPr/>
      <dgm:t>
        <a:bodyPr/>
        <a:lstStyle/>
        <a:p>
          <a:endParaRPr lang="en-US"/>
        </a:p>
      </dgm:t>
    </dgm:pt>
    <dgm:pt modelId="{C11530B7-0F4E-4C00-ABC9-7C6F5B521D94}">
      <dgm:prSet phldrT="[Text]"/>
      <dgm:spPr>
        <a:solidFill>
          <a:schemeClr val="accent2"/>
        </a:solidFill>
      </dgm:spPr>
      <dgm:t>
        <a:bodyPr/>
        <a:lstStyle/>
        <a:p>
          <a:r>
            <a:rPr lang="en-US" dirty="0" smtClean="0">
              <a:latin typeface="Times New Roman" pitchFamily="18" charset="0"/>
              <a:cs typeface="Times New Roman" pitchFamily="18" charset="0"/>
            </a:rPr>
            <a:t>Free flow of </a:t>
          </a:r>
          <a:r>
            <a:rPr lang="en-US" dirty="0" err="1" smtClean="0">
              <a:latin typeface="Times New Roman" pitchFamily="18" charset="0"/>
              <a:cs typeface="Times New Roman" pitchFamily="18" charset="0"/>
            </a:rPr>
            <a:t>labour</a:t>
          </a:r>
          <a:endParaRPr lang="en-US" dirty="0">
            <a:latin typeface="Times New Roman" pitchFamily="18" charset="0"/>
            <a:cs typeface="Times New Roman" pitchFamily="18" charset="0"/>
          </a:endParaRPr>
        </a:p>
      </dgm:t>
    </dgm:pt>
    <dgm:pt modelId="{23A5E4C6-8CF2-4791-BA8C-62BC508CE254}" type="parTrans" cxnId="{C388B4B4-FBB0-4E1E-9E96-C7BF6A2B9278}">
      <dgm:prSet/>
      <dgm:spPr/>
      <dgm:t>
        <a:bodyPr/>
        <a:lstStyle/>
        <a:p>
          <a:endParaRPr lang="en-US"/>
        </a:p>
      </dgm:t>
    </dgm:pt>
    <dgm:pt modelId="{C12894A2-3C00-4952-BCF4-1CC329747549}" type="sibTrans" cxnId="{C388B4B4-FBB0-4E1E-9E96-C7BF6A2B9278}">
      <dgm:prSet/>
      <dgm:spPr/>
      <dgm:t>
        <a:bodyPr/>
        <a:lstStyle/>
        <a:p>
          <a:endParaRPr lang="en-US"/>
        </a:p>
      </dgm:t>
    </dgm:pt>
    <dgm:pt modelId="{6B2AEF54-0584-4E57-95B3-174CC64674CA}" type="pres">
      <dgm:prSet presAssocID="{9DB79658-F9DD-4818-9511-6CD91A9490BA}" presName="linear" presStyleCnt="0">
        <dgm:presLayoutVars>
          <dgm:dir/>
          <dgm:animLvl val="lvl"/>
          <dgm:resizeHandles val="exact"/>
        </dgm:presLayoutVars>
      </dgm:prSet>
      <dgm:spPr/>
      <dgm:t>
        <a:bodyPr/>
        <a:lstStyle/>
        <a:p>
          <a:endParaRPr lang="en-US"/>
        </a:p>
      </dgm:t>
    </dgm:pt>
    <dgm:pt modelId="{673397C5-7292-44D5-9EC5-27181EEE28E8}" type="pres">
      <dgm:prSet presAssocID="{682BCC7A-A469-4A2E-84B4-726691A6EB78}" presName="parentLin" presStyleCnt="0"/>
      <dgm:spPr/>
    </dgm:pt>
    <dgm:pt modelId="{5578B519-CA7E-4EE5-931C-1C2A6A2A4D16}" type="pres">
      <dgm:prSet presAssocID="{682BCC7A-A469-4A2E-84B4-726691A6EB78}" presName="parentLeftMargin" presStyleLbl="node1" presStyleIdx="0" presStyleCnt="4"/>
      <dgm:spPr/>
      <dgm:t>
        <a:bodyPr/>
        <a:lstStyle/>
        <a:p>
          <a:endParaRPr lang="en-US"/>
        </a:p>
      </dgm:t>
    </dgm:pt>
    <dgm:pt modelId="{9FA1E229-1135-46B2-AF60-DC98D39C02E4}" type="pres">
      <dgm:prSet presAssocID="{682BCC7A-A469-4A2E-84B4-726691A6EB78}" presName="parentText" presStyleLbl="node1" presStyleIdx="0" presStyleCnt="4">
        <dgm:presLayoutVars>
          <dgm:chMax val="0"/>
          <dgm:bulletEnabled val="1"/>
        </dgm:presLayoutVars>
      </dgm:prSet>
      <dgm:spPr/>
      <dgm:t>
        <a:bodyPr/>
        <a:lstStyle/>
        <a:p>
          <a:endParaRPr lang="en-US"/>
        </a:p>
      </dgm:t>
    </dgm:pt>
    <dgm:pt modelId="{C68C8DE9-CB48-46D3-974E-382F71E5C30E}" type="pres">
      <dgm:prSet presAssocID="{682BCC7A-A469-4A2E-84B4-726691A6EB78}" presName="negativeSpace" presStyleCnt="0"/>
      <dgm:spPr/>
    </dgm:pt>
    <dgm:pt modelId="{A9840A8D-703D-4730-A6E7-8C1FDAB94540}" type="pres">
      <dgm:prSet presAssocID="{682BCC7A-A469-4A2E-84B4-726691A6EB78}" presName="childText" presStyleLbl="conFgAcc1" presStyleIdx="0" presStyleCnt="4">
        <dgm:presLayoutVars>
          <dgm:bulletEnabled val="1"/>
        </dgm:presLayoutVars>
      </dgm:prSet>
      <dgm:spPr/>
      <dgm:t>
        <a:bodyPr/>
        <a:lstStyle/>
        <a:p>
          <a:endParaRPr lang="en-US"/>
        </a:p>
      </dgm:t>
    </dgm:pt>
    <dgm:pt modelId="{A66D535F-5D49-41DA-908B-3FC4BD6AE8EC}" type="pres">
      <dgm:prSet presAssocID="{62742C66-156C-4B88-9DA9-B8FE747C142E}" presName="spaceBetweenRectangles" presStyleCnt="0"/>
      <dgm:spPr/>
    </dgm:pt>
    <dgm:pt modelId="{3E237904-6233-4F2A-B702-D4CE9F3F72B2}" type="pres">
      <dgm:prSet presAssocID="{0B18BFD2-FBEA-483A-9E8E-5B3DCBBFD289}" presName="parentLin" presStyleCnt="0"/>
      <dgm:spPr/>
    </dgm:pt>
    <dgm:pt modelId="{EBC3BDF6-9735-4885-9965-A6A21C3FABC6}" type="pres">
      <dgm:prSet presAssocID="{0B18BFD2-FBEA-483A-9E8E-5B3DCBBFD289}" presName="parentLeftMargin" presStyleLbl="node1" presStyleIdx="0" presStyleCnt="4"/>
      <dgm:spPr/>
      <dgm:t>
        <a:bodyPr/>
        <a:lstStyle/>
        <a:p>
          <a:endParaRPr lang="en-US"/>
        </a:p>
      </dgm:t>
    </dgm:pt>
    <dgm:pt modelId="{C307DC93-CAC6-40B4-9778-59F288CE75EB}" type="pres">
      <dgm:prSet presAssocID="{0B18BFD2-FBEA-483A-9E8E-5B3DCBBFD289}" presName="parentText" presStyleLbl="node1" presStyleIdx="1" presStyleCnt="4">
        <dgm:presLayoutVars>
          <dgm:chMax val="0"/>
          <dgm:bulletEnabled val="1"/>
        </dgm:presLayoutVars>
      </dgm:prSet>
      <dgm:spPr/>
      <dgm:t>
        <a:bodyPr/>
        <a:lstStyle/>
        <a:p>
          <a:endParaRPr lang="en-US"/>
        </a:p>
      </dgm:t>
    </dgm:pt>
    <dgm:pt modelId="{E197B214-BE2C-4003-836E-14E28B871DF9}" type="pres">
      <dgm:prSet presAssocID="{0B18BFD2-FBEA-483A-9E8E-5B3DCBBFD289}" presName="negativeSpace" presStyleCnt="0"/>
      <dgm:spPr/>
    </dgm:pt>
    <dgm:pt modelId="{58B44FEA-A168-4401-B02D-54607E6AAAC5}" type="pres">
      <dgm:prSet presAssocID="{0B18BFD2-FBEA-483A-9E8E-5B3DCBBFD289}" presName="childText" presStyleLbl="conFgAcc1" presStyleIdx="1" presStyleCnt="4">
        <dgm:presLayoutVars>
          <dgm:bulletEnabled val="1"/>
        </dgm:presLayoutVars>
      </dgm:prSet>
      <dgm:spPr/>
    </dgm:pt>
    <dgm:pt modelId="{7F587C6A-8AC2-4991-AA20-C59F7F6029F1}" type="pres">
      <dgm:prSet presAssocID="{046DACE0-C56A-4768-A941-405FAE1352F6}" presName="spaceBetweenRectangles" presStyleCnt="0"/>
      <dgm:spPr/>
    </dgm:pt>
    <dgm:pt modelId="{525EABDC-26B4-463E-A9FD-16033EA7206A}" type="pres">
      <dgm:prSet presAssocID="{F0999749-1354-41F0-AB1D-2D6D104D14DC}" presName="parentLin" presStyleCnt="0"/>
      <dgm:spPr/>
    </dgm:pt>
    <dgm:pt modelId="{C1D29C41-4B73-4D51-807C-D8C62181B452}" type="pres">
      <dgm:prSet presAssocID="{F0999749-1354-41F0-AB1D-2D6D104D14DC}" presName="parentLeftMargin" presStyleLbl="node1" presStyleIdx="1" presStyleCnt="4"/>
      <dgm:spPr/>
      <dgm:t>
        <a:bodyPr/>
        <a:lstStyle/>
        <a:p>
          <a:endParaRPr lang="en-US"/>
        </a:p>
      </dgm:t>
    </dgm:pt>
    <dgm:pt modelId="{FE13D710-98B1-42BF-9277-6A3939092DB2}" type="pres">
      <dgm:prSet presAssocID="{F0999749-1354-41F0-AB1D-2D6D104D14DC}" presName="parentText" presStyleLbl="node1" presStyleIdx="2" presStyleCnt="4">
        <dgm:presLayoutVars>
          <dgm:chMax val="0"/>
          <dgm:bulletEnabled val="1"/>
        </dgm:presLayoutVars>
      </dgm:prSet>
      <dgm:spPr/>
      <dgm:t>
        <a:bodyPr/>
        <a:lstStyle/>
        <a:p>
          <a:endParaRPr lang="en-US"/>
        </a:p>
      </dgm:t>
    </dgm:pt>
    <dgm:pt modelId="{18B8C09D-6805-4E59-9A5B-447CC89AEBE7}" type="pres">
      <dgm:prSet presAssocID="{F0999749-1354-41F0-AB1D-2D6D104D14DC}" presName="negativeSpace" presStyleCnt="0"/>
      <dgm:spPr/>
    </dgm:pt>
    <dgm:pt modelId="{0BE92FF1-7159-457A-84D5-A9F82978C586}" type="pres">
      <dgm:prSet presAssocID="{F0999749-1354-41F0-AB1D-2D6D104D14DC}" presName="childText" presStyleLbl="conFgAcc1" presStyleIdx="2" presStyleCnt="4">
        <dgm:presLayoutVars>
          <dgm:bulletEnabled val="1"/>
        </dgm:presLayoutVars>
      </dgm:prSet>
      <dgm:spPr/>
    </dgm:pt>
    <dgm:pt modelId="{9AB03F9D-839B-40BE-9907-CFBB525DE94B}" type="pres">
      <dgm:prSet presAssocID="{A8265308-5BC1-4DB3-8A32-996BB34C5E24}" presName="spaceBetweenRectangles" presStyleCnt="0"/>
      <dgm:spPr/>
    </dgm:pt>
    <dgm:pt modelId="{93ECF1DA-9B8E-4457-AE29-5C5AF05D9341}" type="pres">
      <dgm:prSet presAssocID="{C11530B7-0F4E-4C00-ABC9-7C6F5B521D94}" presName="parentLin" presStyleCnt="0"/>
      <dgm:spPr/>
    </dgm:pt>
    <dgm:pt modelId="{B2826EB0-5954-425B-BDB0-D3A278DE116C}" type="pres">
      <dgm:prSet presAssocID="{C11530B7-0F4E-4C00-ABC9-7C6F5B521D94}" presName="parentLeftMargin" presStyleLbl="node1" presStyleIdx="2" presStyleCnt="4"/>
      <dgm:spPr/>
      <dgm:t>
        <a:bodyPr/>
        <a:lstStyle/>
        <a:p>
          <a:endParaRPr lang="en-US"/>
        </a:p>
      </dgm:t>
    </dgm:pt>
    <dgm:pt modelId="{FAEDC1F2-94D1-46F8-9650-5D760EFE0534}" type="pres">
      <dgm:prSet presAssocID="{C11530B7-0F4E-4C00-ABC9-7C6F5B521D94}" presName="parentText" presStyleLbl="node1" presStyleIdx="3" presStyleCnt="4">
        <dgm:presLayoutVars>
          <dgm:chMax val="0"/>
          <dgm:bulletEnabled val="1"/>
        </dgm:presLayoutVars>
      </dgm:prSet>
      <dgm:spPr/>
      <dgm:t>
        <a:bodyPr/>
        <a:lstStyle/>
        <a:p>
          <a:endParaRPr lang="en-US"/>
        </a:p>
      </dgm:t>
    </dgm:pt>
    <dgm:pt modelId="{CE03DB6D-7696-4EBF-B92A-6CC95D024720}" type="pres">
      <dgm:prSet presAssocID="{C11530B7-0F4E-4C00-ABC9-7C6F5B521D94}" presName="negativeSpace" presStyleCnt="0"/>
      <dgm:spPr/>
    </dgm:pt>
    <dgm:pt modelId="{CE921385-104F-4F63-8804-854AB0E77883}" type="pres">
      <dgm:prSet presAssocID="{C11530B7-0F4E-4C00-ABC9-7C6F5B521D94}" presName="childText" presStyleLbl="conFgAcc1" presStyleIdx="3" presStyleCnt="4">
        <dgm:presLayoutVars>
          <dgm:bulletEnabled val="1"/>
        </dgm:presLayoutVars>
      </dgm:prSet>
      <dgm:spPr/>
    </dgm:pt>
  </dgm:ptLst>
  <dgm:cxnLst>
    <dgm:cxn modelId="{E9C11399-209F-42CC-83BB-34C2805FDCF6}" srcId="{9DB79658-F9DD-4818-9511-6CD91A9490BA}" destId="{0B18BFD2-FBEA-483A-9E8E-5B3DCBBFD289}" srcOrd="1" destOrd="0" parTransId="{FC26C299-0E82-4889-B7B7-13B5F3C1219A}" sibTransId="{046DACE0-C56A-4768-A941-405FAE1352F6}"/>
    <dgm:cxn modelId="{367F90AA-1223-4205-AACD-AA664EB301A9}" type="presOf" srcId="{F0999749-1354-41F0-AB1D-2D6D104D14DC}" destId="{FE13D710-98B1-42BF-9277-6A3939092DB2}" srcOrd="1" destOrd="0" presId="urn:microsoft.com/office/officeart/2005/8/layout/list1"/>
    <dgm:cxn modelId="{C388B4B4-FBB0-4E1E-9E96-C7BF6A2B9278}" srcId="{9DB79658-F9DD-4818-9511-6CD91A9490BA}" destId="{C11530B7-0F4E-4C00-ABC9-7C6F5B521D94}" srcOrd="3" destOrd="0" parTransId="{23A5E4C6-8CF2-4791-BA8C-62BC508CE254}" sibTransId="{C12894A2-3C00-4952-BCF4-1CC329747549}"/>
    <dgm:cxn modelId="{1240CD2B-3683-4F74-ABF0-BAFB584C45B3}" type="presOf" srcId="{0B18BFD2-FBEA-483A-9E8E-5B3DCBBFD289}" destId="{C307DC93-CAC6-40B4-9778-59F288CE75EB}" srcOrd="1" destOrd="0" presId="urn:microsoft.com/office/officeart/2005/8/layout/list1"/>
    <dgm:cxn modelId="{EE294A85-8714-4B60-83ED-AB6FB97B8513}" type="presOf" srcId="{9DB79658-F9DD-4818-9511-6CD91A9490BA}" destId="{6B2AEF54-0584-4E57-95B3-174CC64674CA}" srcOrd="0" destOrd="0" presId="urn:microsoft.com/office/officeart/2005/8/layout/list1"/>
    <dgm:cxn modelId="{E145EC20-6C05-4866-B646-E16C668187EB}" type="presOf" srcId="{0B18BFD2-FBEA-483A-9E8E-5B3DCBBFD289}" destId="{EBC3BDF6-9735-4885-9965-A6A21C3FABC6}" srcOrd="0" destOrd="0" presId="urn:microsoft.com/office/officeart/2005/8/layout/list1"/>
    <dgm:cxn modelId="{DCF1060E-EFAD-4FEE-A38A-FC7F72622AA2}" type="presOf" srcId="{682BCC7A-A469-4A2E-84B4-726691A6EB78}" destId="{5578B519-CA7E-4EE5-931C-1C2A6A2A4D16}" srcOrd="0" destOrd="0" presId="urn:microsoft.com/office/officeart/2005/8/layout/list1"/>
    <dgm:cxn modelId="{56AE89D4-5D5C-4591-B3B7-92AD44CE7BBB}" type="presOf" srcId="{682BCC7A-A469-4A2E-84B4-726691A6EB78}" destId="{9FA1E229-1135-46B2-AF60-DC98D39C02E4}" srcOrd="1" destOrd="0" presId="urn:microsoft.com/office/officeart/2005/8/layout/list1"/>
    <dgm:cxn modelId="{B39F2A6C-0EA8-4957-B3C9-5DFBA242F6E5}" type="presOf" srcId="{F0999749-1354-41F0-AB1D-2D6D104D14DC}" destId="{C1D29C41-4B73-4D51-807C-D8C62181B452}" srcOrd="0" destOrd="0" presId="urn:microsoft.com/office/officeart/2005/8/layout/list1"/>
    <dgm:cxn modelId="{C1D24B9D-A1AF-4CF0-A4B1-80005445B8D6}" srcId="{9DB79658-F9DD-4818-9511-6CD91A9490BA}" destId="{F0999749-1354-41F0-AB1D-2D6D104D14DC}" srcOrd="2" destOrd="0" parTransId="{52E36CF9-3F55-4C18-BD7A-4EAF21700F44}" sibTransId="{A8265308-5BC1-4DB3-8A32-996BB34C5E24}"/>
    <dgm:cxn modelId="{6060C861-116E-4FB3-80E0-66987D2589BE}" type="presOf" srcId="{C11530B7-0F4E-4C00-ABC9-7C6F5B521D94}" destId="{B2826EB0-5954-425B-BDB0-D3A278DE116C}" srcOrd="0" destOrd="0" presId="urn:microsoft.com/office/officeart/2005/8/layout/list1"/>
    <dgm:cxn modelId="{E9B61AE6-533E-4F50-96EA-9477802FE05F}" srcId="{9DB79658-F9DD-4818-9511-6CD91A9490BA}" destId="{682BCC7A-A469-4A2E-84B4-726691A6EB78}" srcOrd="0" destOrd="0" parTransId="{E09C2C4F-E656-42AF-8B85-EE3EBC84B6CA}" sibTransId="{62742C66-156C-4B88-9DA9-B8FE747C142E}"/>
    <dgm:cxn modelId="{7F3E3D57-27B4-4A28-BCA9-BBA20DCACB5C}" type="presOf" srcId="{C11530B7-0F4E-4C00-ABC9-7C6F5B521D94}" destId="{FAEDC1F2-94D1-46F8-9650-5D760EFE0534}" srcOrd="1" destOrd="0" presId="urn:microsoft.com/office/officeart/2005/8/layout/list1"/>
    <dgm:cxn modelId="{E47CEEFC-829A-4D58-9D80-95DF8E698B19}" type="presParOf" srcId="{6B2AEF54-0584-4E57-95B3-174CC64674CA}" destId="{673397C5-7292-44D5-9EC5-27181EEE28E8}" srcOrd="0" destOrd="0" presId="urn:microsoft.com/office/officeart/2005/8/layout/list1"/>
    <dgm:cxn modelId="{85793754-B3C4-48D2-BD05-0AFABFB53A9B}" type="presParOf" srcId="{673397C5-7292-44D5-9EC5-27181EEE28E8}" destId="{5578B519-CA7E-4EE5-931C-1C2A6A2A4D16}" srcOrd="0" destOrd="0" presId="urn:microsoft.com/office/officeart/2005/8/layout/list1"/>
    <dgm:cxn modelId="{1135122E-3525-4F9F-ACFE-CA51C97A0201}" type="presParOf" srcId="{673397C5-7292-44D5-9EC5-27181EEE28E8}" destId="{9FA1E229-1135-46B2-AF60-DC98D39C02E4}" srcOrd="1" destOrd="0" presId="urn:microsoft.com/office/officeart/2005/8/layout/list1"/>
    <dgm:cxn modelId="{503DCF42-1E17-4253-827E-9E24F4CBA4DE}" type="presParOf" srcId="{6B2AEF54-0584-4E57-95B3-174CC64674CA}" destId="{C68C8DE9-CB48-46D3-974E-382F71E5C30E}" srcOrd="1" destOrd="0" presId="urn:microsoft.com/office/officeart/2005/8/layout/list1"/>
    <dgm:cxn modelId="{B8D1395A-10B0-479D-94F7-F71F26418C3D}" type="presParOf" srcId="{6B2AEF54-0584-4E57-95B3-174CC64674CA}" destId="{A9840A8D-703D-4730-A6E7-8C1FDAB94540}" srcOrd="2" destOrd="0" presId="urn:microsoft.com/office/officeart/2005/8/layout/list1"/>
    <dgm:cxn modelId="{888E4771-2E2C-4290-A121-27B9BBB4A1EA}" type="presParOf" srcId="{6B2AEF54-0584-4E57-95B3-174CC64674CA}" destId="{A66D535F-5D49-41DA-908B-3FC4BD6AE8EC}" srcOrd="3" destOrd="0" presId="urn:microsoft.com/office/officeart/2005/8/layout/list1"/>
    <dgm:cxn modelId="{BAA23473-99AA-4F04-B018-36ECBBACE31E}" type="presParOf" srcId="{6B2AEF54-0584-4E57-95B3-174CC64674CA}" destId="{3E237904-6233-4F2A-B702-D4CE9F3F72B2}" srcOrd="4" destOrd="0" presId="urn:microsoft.com/office/officeart/2005/8/layout/list1"/>
    <dgm:cxn modelId="{DC1D0098-9FFE-4DA3-867D-457F507D5D83}" type="presParOf" srcId="{3E237904-6233-4F2A-B702-D4CE9F3F72B2}" destId="{EBC3BDF6-9735-4885-9965-A6A21C3FABC6}" srcOrd="0" destOrd="0" presId="urn:microsoft.com/office/officeart/2005/8/layout/list1"/>
    <dgm:cxn modelId="{5B5C6A7B-0D55-48E7-8932-7BD4F4A1387B}" type="presParOf" srcId="{3E237904-6233-4F2A-B702-D4CE9F3F72B2}" destId="{C307DC93-CAC6-40B4-9778-59F288CE75EB}" srcOrd="1" destOrd="0" presId="urn:microsoft.com/office/officeart/2005/8/layout/list1"/>
    <dgm:cxn modelId="{230C179F-6163-411C-9B6E-F1A887F0D39A}" type="presParOf" srcId="{6B2AEF54-0584-4E57-95B3-174CC64674CA}" destId="{E197B214-BE2C-4003-836E-14E28B871DF9}" srcOrd="5" destOrd="0" presId="urn:microsoft.com/office/officeart/2005/8/layout/list1"/>
    <dgm:cxn modelId="{AA042FA0-4A6F-4F57-BBBB-5E937FF9394C}" type="presParOf" srcId="{6B2AEF54-0584-4E57-95B3-174CC64674CA}" destId="{58B44FEA-A168-4401-B02D-54607E6AAAC5}" srcOrd="6" destOrd="0" presId="urn:microsoft.com/office/officeart/2005/8/layout/list1"/>
    <dgm:cxn modelId="{50ED818A-7541-42A2-817C-485300387EA9}" type="presParOf" srcId="{6B2AEF54-0584-4E57-95B3-174CC64674CA}" destId="{7F587C6A-8AC2-4991-AA20-C59F7F6029F1}" srcOrd="7" destOrd="0" presId="urn:microsoft.com/office/officeart/2005/8/layout/list1"/>
    <dgm:cxn modelId="{BC4C3D05-8B0E-44E9-A179-A37FD6041A83}" type="presParOf" srcId="{6B2AEF54-0584-4E57-95B3-174CC64674CA}" destId="{525EABDC-26B4-463E-A9FD-16033EA7206A}" srcOrd="8" destOrd="0" presId="urn:microsoft.com/office/officeart/2005/8/layout/list1"/>
    <dgm:cxn modelId="{CAA413B1-C226-4C36-BE92-1B7DE4D24B14}" type="presParOf" srcId="{525EABDC-26B4-463E-A9FD-16033EA7206A}" destId="{C1D29C41-4B73-4D51-807C-D8C62181B452}" srcOrd="0" destOrd="0" presId="urn:microsoft.com/office/officeart/2005/8/layout/list1"/>
    <dgm:cxn modelId="{AC14BCE0-4F72-455A-803C-C995E83EF491}" type="presParOf" srcId="{525EABDC-26B4-463E-A9FD-16033EA7206A}" destId="{FE13D710-98B1-42BF-9277-6A3939092DB2}" srcOrd="1" destOrd="0" presId="urn:microsoft.com/office/officeart/2005/8/layout/list1"/>
    <dgm:cxn modelId="{EE800E6F-8563-4C7E-8EFD-6C1AE7D12907}" type="presParOf" srcId="{6B2AEF54-0584-4E57-95B3-174CC64674CA}" destId="{18B8C09D-6805-4E59-9A5B-447CC89AEBE7}" srcOrd="9" destOrd="0" presId="urn:microsoft.com/office/officeart/2005/8/layout/list1"/>
    <dgm:cxn modelId="{155D0226-DC6E-49D4-AB40-B04A05EEA043}" type="presParOf" srcId="{6B2AEF54-0584-4E57-95B3-174CC64674CA}" destId="{0BE92FF1-7159-457A-84D5-A9F82978C586}" srcOrd="10" destOrd="0" presId="urn:microsoft.com/office/officeart/2005/8/layout/list1"/>
    <dgm:cxn modelId="{49F4B374-E07B-4F63-BB64-3FE316C95930}" type="presParOf" srcId="{6B2AEF54-0584-4E57-95B3-174CC64674CA}" destId="{9AB03F9D-839B-40BE-9907-CFBB525DE94B}" srcOrd="11" destOrd="0" presId="urn:microsoft.com/office/officeart/2005/8/layout/list1"/>
    <dgm:cxn modelId="{F84CAA9A-6965-41FE-AB23-A5B3919CB1A2}" type="presParOf" srcId="{6B2AEF54-0584-4E57-95B3-174CC64674CA}" destId="{93ECF1DA-9B8E-4457-AE29-5C5AF05D9341}" srcOrd="12" destOrd="0" presId="urn:microsoft.com/office/officeart/2005/8/layout/list1"/>
    <dgm:cxn modelId="{EBF3E1DF-28C8-4D4E-9E1A-6D4D893D990D}" type="presParOf" srcId="{93ECF1DA-9B8E-4457-AE29-5C5AF05D9341}" destId="{B2826EB0-5954-425B-BDB0-D3A278DE116C}" srcOrd="0" destOrd="0" presId="urn:microsoft.com/office/officeart/2005/8/layout/list1"/>
    <dgm:cxn modelId="{250B9FF9-73FB-49FF-A8FF-644B17E245D0}" type="presParOf" srcId="{93ECF1DA-9B8E-4457-AE29-5C5AF05D9341}" destId="{FAEDC1F2-94D1-46F8-9650-5D760EFE0534}" srcOrd="1" destOrd="0" presId="urn:microsoft.com/office/officeart/2005/8/layout/list1"/>
    <dgm:cxn modelId="{139CE2EE-1C13-4F4F-89DB-C34D84B1271A}" type="presParOf" srcId="{6B2AEF54-0584-4E57-95B3-174CC64674CA}" destId="{CE03DB6D-7696-4EBF-B92A-6CC95D024720}" srcOrd="13" destOrd="0" presId="urn:microsoft.com/office/officeart/2005/8/layout/list1"/>
    <dgm:cxn modelId="{E69BEC58-E61B-4EAA-ABE9-49228FF8A724}" type="presParOf" srcId="{6B2AEF54-0584-4E57-95B3-174CC64674CA}" destId="{CE921385-104F-4F63-8804-854AB0E77883}" srcOrd="14"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9840A8D-703D-4730-A6E7-8C1FDAB94540}">
      <dsp:nvSpPr>
        <dsp:cNvPr id="0" name=""/>
        <dsp:cNvSpPr/>
      </dsp:nvSpPr>
      <dsp:spPr>
        <a:xfrm>
          <a:off x="0" y="466260"/>
          <a:ext cx="8686800" cy="730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FA1E229-1135-46B2-AF60-DC98D39C02E4}">
      <dsp:nvSpPr>
        <dsp:cNvPr id="0" name=""/>
        <dsp:cNvSpPr/>
      </dsp:nvSpPr>
      <dsp:spPr>
        <a:xfrm>
          <a:off x="434340" y="38220"/>
          <a:ext cx="6080760" cy="85608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9838" tIns="0" rIns="229838" bIns="0" numCol="1" spcCol="1270" anchor="ctr" anchorCtr="0">
          <a:noAutofit/>
        </a:bodyPr>
        <a:lstStyle/>
        <a:p>
          <a:pPr lvl="0" algn="l" defTabSz="1289050">
            <a:lnSpc>
              <a:spcPct val="90000"/>
            </a:lnSpc>
            <a:spcBef>
              <a:spcPct val="0"/>
            </a:spcBef>
            <a:spcAft>
              <a:spcPct val="35000"/>
            </a:spcAft>
          </a:pPr>
          <a:r>
            <a:rPr lang="en-US" sz="2900" kern="1200" dirty="0" smtClean="0">
              <a:latin typeface="Times New Roman" pitchFamily="18" charset="0"/>
              <a:cs typeface="Times New Roman" pitchFamily="18" charset="0"/>
            </a:rPr>
            <a:t>Reduction in trade barriers.</a:t>
          </a:r>
          <a:endParaRPr lang="en-US" sz="2900" kern="1200" dirty="0">
            <a:latin typeface="Times New Roman" pitchFamily="18" charset="0"/>
            <a:cs typeface="Times New Roman" pitchFamily="18" charset="0"/>
          </a:endParaRPr>
        </a:p>
      </dsp:txBody>
      <dsp:txXfrm>
        <a:off x="434340" y="38220"/>
        <a:ext cx="6080760" cy="856080"/>
      </dsp:txXfrm>
    </dsp:sp>
    <dsp:sp modelId="{58B44FEA-A168-4401-B02D-54607E6AAAC5}">
      <dsp:nvSpPr>
        <dsp:cNvPr id="0" name=""/>
        <dsp:cNvSpPr/>
      </dsp:nvSpPr>
      <dsp:spPr>
        <a:xfrm>
          <a:off x="0" y="1781700"/>
          <a:ext cx="8686800" cy="730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307DC93-CAC6-40B4-9778-59F288CE75EB}">
      <dsp:nvSpPr>
        <dsp:cNvPr id="0" name=""/>
        <dsp:cNvSpPr/>
      </dsp:nvSpPr>
      <dsp:spPr>
        <a:xfrm>
          <a:off x="434340" y="1353660"/>
          <a:ext cx="6080760" cy="85608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9838" tIns="0" rIns="229838" bIns="0" numCol="1" spcCol="1270" anchor="ctr" anchorCtr="0">
          <a:noAutofit/>
        </a:bodyPr>
        <a:lstStyle/>
        <a:p>
          <a:pPr lvl="0" algn="l" defTabSz="1289050">
            <a:lnSpc>
              <a:spcPct val="90000"/>
            </a:lnSpc>
            <a:spcBef>
              <a:spcPct val="0"/>
            </a:spcBef>
            <a:spcAft>
              <a:spcPct val="35000"/>
            </a:spcAft>
          </a:pPr>
          <a:r>
            <a:rPr lang="en-US" sz="2900" kern="1200" dirty="0" smtClean="0">
              <a:latin typeface="Times New Roman" pitchFamily="18" charset="0"/>
              <a:cs typeface="Times New Roman" pitchFamily="18" charset="0"/>
            </a:rPr>
            <a:t>Environment for free flow of capital</a:t>
          </a:r>
          <a:endParaRPr lang="en-US" sz="2900" kern="1200" dirty="0">
            <a:latin typeface="Times New Roman" pitchFamily="18" charset="0"/>
            <a:cs typeface="Times New Roman" pitchFamily="18" charset="0"/>
          </a:endParaRPr>
        </a:p>
      </dsp:txBody>
      <dsp:txXfrm>
        <a:off x="434340" y="1353660"/>
        <a:ext cx="6080760" cy="856080"/>
      </dsp:txXfrm>
    </dsp:sp>
    <dsp:sp modelId="{0BE92FF1-7159-457A-84D5-A9F82978C586}">
      <dsp:nvSpPr>
        <dsp:cNvPr id="0" name=""/>
        <dsp:cNvSpPr/>
      </dsp:nvSpPr>
      <dsp:spPr>
        <a:xfrm>
          <a:off x="0" y="3097140"/>
          <a:ext cx="8686800" cy="730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E13D710-98B1-42BF-9277-6A3939092DB2}">
      <dsp:nvSpPr>
        <dsp:cNvPr id="0" name=""/>
        <dsp:cNvSpPr/>
      </dsp:nvSpPr>
      <dsp:spPr>
        <a:xfrm>
          <a:off x="434340" y="2669100"/>
          <a:ext cx="6080760" cy="85608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9838" tIns="0" rIns="229838" bIns="0" numCol="1" spcCol="1270" anchor="ctr" anchorCtr="0">
          <a:noAutofit/>
        </a:bodyPr>
        <a:lstStyle/>
        <a:p>
          <a:pPr lvl="0" algn="l" defTabSz="1289050">
            <a:lnSpc>
              <a:spcPct val="90000"/>
            </a:lnSpc>
            <a:spcBef>
              <a:spcPct val="0"/>
            </a:spcBef>
            <a:spcAft>
              <a:spcPct val="35000"/>
            </a:spcAft>
          </a:pPr>
          <a:r>
            <a:rPr lang="en-US" sz="2900" kern="1200" dirty="0" smtClean="0">
              <a:latin typeface="Times New Roman" pitchFamily="18" charset="0"/>
              <a:cs typeface="Times New Roman" pitchFamily="18" charset="0"/>
            </a:rPr>
            <a:t>Permitting free flow of technology</a:t>
          </a:r>
          <a:endParaRPr lang="en-US" sz="2900" kern="1200" dirty="0">
            <a:latin typeface="Times New Roman" pitchFamily="18" charset="0"/>
            <a:cs typeface="Times New Roman" pitchFamily="18" charset="0"/>
          </a:endParaRPr>
        </a:p>
      </dsp:txBody>
      <dsp:txXfrm>
        <a:off x="434340" y="2669100"/>
        <a:ext cx="6080760" cy="856080"/>
      </dsp:txXfrm>
    </dsp:sp>
    <dsp:sp modelId="{CE921385-104F-4F63-8804-854AB0E77883}">
      <dsp:nvSpPr>
        <dsp:cNvPr id="0" name=""/>
        <dsp:cNvSpPr/>
      </dsp:nvSpPr>
      <dsp:spPr>
        <a:xfrm>
          <a:off x="0" y="4412580"/>
          <a:ext cx="8686800" cy="730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AEDC1F2-94D1-46F8-9650-5D760EFE0534}">
      <dsp:nvSpPr>
        <dsp:cNvPr id="0" name=""/>
        <dsp:cNvSpPr/>
      </dsp:nvSpPr>
      <dsp:spPr>
        <a:xfrm>
          <a:off x="434340" y="3984540"/>
          <a:ext cx="6080760" cy="85608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9838" tIns="0" rIns="229838" bIns="0" numCol="1" spcCol="1270" anchor="ctr" anchorCtr="0">
          <a:noAutofit/>
        </a:bodyPr>
        <a:lstStyle/>
        <a:p>
          <a:pPr lvl="0" algn="l" defTabSz="1289050">
            <a:lnSpc>
              <a:spcPct val="90000"/>
            </a:lnSpc>
            <a:spcBef>
              <a:spcPct val="0"/>
            </a:spcBef>
            <a:spcAft>
              <a:spcPct val="35000"/>
            </a:spcAft>
          </a:pPr>
          <a:r>
            <a:rPr lang="en-US" sz="2900" kern="1200" dirty="0" smtClean="0">
              <a:latin typeface="Times New Roman" pitchFamily="18" charset="0"/>
              <a:cs typeface="Times New Roman" pitchFamily="18" charset="0"/>
            </a:rPr>
            <a:t>Free flow of </a:t>
          </a:r>
          <a:r>
            <a:rPr lang="en-US" sz="2900" kern="1200" dirty="0" err="1" smtClean="0">
              <a:latin typeface="Times New Roman" pitchFamily="18" charset="0"/>
              <a:cs typeface="Times New Roman" pitchFamily="18" charset="0"/>
            </a:rPr>
            <a:t>labour</a:t>
          </a:r>
          <a:endParaRPr lang="en-US" sz="2900" kern="1200" dirty="0">
            <a:latin typeface="Times New Roman" pitchFamily="18" charset="0"/>
            <a:cs typeface="Times New Roman" pitchFamily="18" charset="0"/>
          </a:endParaRPr>
        </a:p>
      </dsp:txBody>
      <dsp:txXfrm>
        <a:off x="434340" y="3984540"/>
        <a:ext cx="6080760" cy="85608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AE3DC5D-F31E-4658-97C9-434A409D44F0}" type="datetimeFigureOut">
              <a:rPr lang="en-IN" smtClean="0"/>
              <a:pPr/>
              <a:t>06-04-2020</a:t>
            </a:fld>
            <a:endParaRPr lang="en-IN"/>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23297A4-7DAD-48F8-A49F-7D92FC294818}" type="slidenum">
              <a:rPr lang="en-IN" smtClean="0"/>
              <a:pPr/>
              <a:t>‹#›</a:t>
            </a:fld>
            <a:endParaRPr lang="en-IN"/>
          </a:p>
        </p:txBody>
      </p:sp>
    </p:spTree>
    <p:extLst>
      <p:ext uri="{BB962C8B-B14F-4D97-AF65-F5344CB8AC3E}">
        <p14:creationId xmlns:p14="http://schemas.microsoft.com/office/powerpoint/2010/main" xmlns="" val="125068082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364A95-3F4E-4560-8269-0B02A59449F9}" type="datetimeFigureOut">
              <a:rPr lang="en-IN" smtClean="0"/>
              <a:pPr/>
              <a:t>06-04-2020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6C0F35-F49E-4085-A06F-09C042545381}" type="slidenum">
              <a:rPr lang="en-IN" smtClean="0"/>
              <a:pPr/>
              <a:t>‹#›</a:t>
            </a:fld>
            <a:endParaRPr lang="en-IN"/>
          </a:p>
        </p:txBody>
      </p:sp>
    </p:spTree>
    <p:extLst>
      <p:ext uri="{BB962C8B-B14F-4D97-AF65-F5344CB8AC3E}">
        <p14:creationId xmlns:p14="http://schemas.microsoft.com/office/powerpoint/2010/main" xmlns="" val="146243933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Footer Placeholder 3"/>
          <p:cNvSpPr>
            <a:spLocks noGrp="1"/>
          </p:cNvSpPr>
          <p:nvPr>
            <p:ph type="ftr" sz="quarter" idx="10"/>
          </p:nvPr>
        </p:nvSpPr>
        <p:spPr/>
        <p:txBody>
          <a:bodyPr/>
          <a:lstStyle/>
          <a:p>
            <a:endParaRPr lang="en-IN"/>
          </a:p>
        </p:txBody>
      </p:sp>
      <p:sp>
        <p:nvSpPr>
          <p:cNvPr id="5" name="Slide Number Placeholder 4"/>
          <p:cNvSpPr>
            <a:spLocks noGrp="1"/>
          </p:cNvSpPr>
          <p:nvPr>
            <p:ph type="sldNum" sz="quarter" idx="11"/>
          </p:nvPr>
        </p:nvSpPr>
        <p:spPr/>
        <p:txBody>
          <a:bodyPr/>
          <a:lstStyle/>
          <a:p>
            <a:fld id="{D76C0F35-F49E-4085-A06F-09C042545381}" type="slidenum">
              <a:rPr lang="en-IN" smtClean="0"/>
              <a:pPr/>
              <a:t>1</a:t>
            </a:fld>
            <a:endParaRPr lang="en-IN"/>
          </a:p>
        </p:txBody>
      </p:sp>
    </p:spTree>
    <p:extLst>
      <p:ext uri="{BB962C8B-B14F-4D97-AF65-F5344CB8AC3E}">
        <p14:creationId xmlns:p14="http://schemas.microsoft.com/office/powerpoint/2010/main" xmlns="" val="246837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endParaRPr lang="en-IN"/>
          </a:p>
        </p:txBody>
      </p:sp>
      <p:sp>
        <p:nvSpPr>
          <p:cNvPr id="5" name="Slide Number Placeholder 4"/>
          <p:cNvSpPr>
            <a:spLocks noGrp="1"/>
          </p:cNvSpPr>
          <p:nvPr>
            <p:ph type="sldNum" sz="quarter" idx="11"/>
          </p:nvPr>
        </p:nvSpPr>
        <p:spPr/>
        <p:txBody>
          <a:bodyPr/>
          <a:lstStyle/>
          <a:p>
            <a:fld id="{D76C0F35-F49E-4085-A06F-09C042545381}" type="slidenum">
              <a:rPr lang="en-IN" smtClean="0"/>
              <a:pPr/>
              <a:t>2</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886200"/>
            <a:ext cx="7772400" cy="990600"/>
          </a:xfrm>
        </p:spPr>
        <p:txBody>
          <a:bodyPr/>
          <a:lstStyle/>
          <a:p>
            <a:r>
              <a:rPr lang="en-US" smtClean="0"/>
              <a:t>Click to edit Master title style</a:t>
            </a:r>
            <a:endParaRPr lang="en-US"/>
          </a:p>
        </p:txBody>
      </p:sp>
      <p:sp>
        <p:nvSpPr>
          <p:cNvPr id="3" name="Subtitle 2"/>
          <p:cNvSpPr>
            <a:spLocks noGrp="1"/>
          </p:cNvSpPr>
          <p:nvPr>
            <p:ph type="subTitle" idx="1"/>
          </p:nvPr>
        </p:nvSpPr>
        <p:spPr>
          <a:xfrm>
            <a:off x="1524000" y="3048000"/>
            <a:ext cx="6400800" cy="7620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a:xfrm>
            <a:off x="4267200" y="6477000"/>
            <a:ext cx="609600" cy="365125"/>
          </a:xfrm>
        </p:spPr>
        <p:txBody>
          <a:bodyPr/>
          <a:lstStyle>
            <a:lvl1pPr algn="ctr">
              <a:defRPr/>
            </a:lvl1pPr>
          </a:lstStyle>
          <a:p>
            <a:fld id="{B6F15528-21DE-4FAA-801E-634DDDAF4B2B}" type="slidenum">
              <a:rPr lang="en-US" smtClean="0"/>
              <a:pPr/>
              <a:t>‹#›</a:t>
            </a:fld>
            <a:endParaRPr lang="en-US"/>
          </a:p>
        </p:txBody>
      </p:sp>
      <p:pic>
        <p:nvPicPr>
          <p:cNvPr id="1026" name="Picture 2" descr="D:\HO Work\FY-21\April\Puspa Sinha\Magadh_Mahila_College-Logo.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3690000" y="228600"/>
            <a:ext cx="1764000" cy="1764000"/>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581275" y="2017534"/>
            <a:ext cx="3981450" cy="6762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5" name="Footer Placeholder 4"/>
          <p:cNvSpPr>
            <a:spLocks noGrp="1"/>
          </p:cNvSpPr>
          <p:nvPr>
            <p:ph type="ftr" sz="quarter" idx="11"/>
          </p:nvPr>
        </p:nvSpPr>
        <p:spPr>
          <a:xfrm>
            <a:off x="685800" y="6492875"/>
            <a:ext cx="2895600" cy="365125"/>
          </a:xfrm>
        </p:spPr>
        <p:txBody>
          <a:bodyPr/>
          <a:lstStyle>
            <a:lvl1pPr algn="l">
              <a:defRPr sz="1600" b="1">
                <a:latin typeface="Agency FB" panose="020B0503020202020204" pitchFamily="34" charset="0"/>
              </a:defRPr>
            </a:lvl1pPr>
          </a:lstStyle>
          <a:p>
            <a:r>
              <a:rPr lang="en-US" dirty="0" smtClean="0"/>
              <a:t>Department Of Economics</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dirty="0" smtClean="0"/>
              <a:t>Department Of Economics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dirty="0" smtClean="0"/>
              <a:t>Department Of Economics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dirty="0" smtClean="0"/>
              <a:t>Department Of Economics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en-US" dirty="0" smtClean="0"/>
              <a:t>Department Of Economics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en-US" dirty="0" smtClean="0"/>
              <a:t>Department Of Economics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r>
              <a:rPr lang="en-US" dirty="0" smtClean="0"/>
              <a:t>Department Of Economics</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en-US" dirty="0" smtClean="0"/>
              <a:t>Department Of Economics</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t>Department Of Economics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smtClean="0"/>
              <a:t>Department Of Economics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dirty="0" smtClean="0"/>
              <a:t>Department Of Economics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62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686800" y="6416675"/>
            <a:ext cx="3810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pic>
        <p:nvPicPr>
          <p:cNvPr id="7" name="Picture 2" descr="D:\HO Work\FY-21\April\Puspa Sinha\Magadh_Mahila_College-Logo.png"/>
          <p:cNvPicPr>
            <a:picLocks noChangeAspect="1" noChangeArrowheads="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0" y="6172200"/>
            <a:ext cx="685799" cy="685799"/>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7"/>
          <p:cNvSpPr/>
          <p:nvPr userDrawn="1"/>
        </p:nvSpPr>
        <p:spPr>
          <a:xfrm>
            <a:off x="0" y="0"/>
            <a:ext cx="228600" cy="6019800"/>
          </a:xfrm>
          <a:prstGeom prst="rect">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Footer Placeholder 4"/>
          <p:cNvSpPr>
            <a:spLocks noGrp="1"/>
          </p:cNvSpPr>
          <p:nvPr>
            <p:ph type="ftr" sz="quarter" idx="3"/>
          </p:nvPr>
        </p:nvSpPr>
        <p:spPr>
          <a:xfrm>
            <a:off x="685800" y="6477000"/>
            <a:ext cx="2057400" cy="365125"/>
          </a:xfrm>
          <a:prstGeom prst="rect">
            <a:avLst/>
          </a:prstGeom>
        </p:spPr>
        <p:txBody>
          <a:bodyPr vert="horz" lIns="91440" tIns="45720" rIns="91440" bIns="45720" rtlCol="0" anchor="ctr"/>
          <a:lstStyle>
            <a:lvl1pPr algn="l">
              <a:defRPr sz="1600" b="1">
                <a:solidFill>
                  <a:schemeClr val="tx1">
                    <a:lumMod val="65000"/>
                    <a:lumOff val="35000"/>
                  </a:schemeClr>
                </a:solidFill>
                <a:latin typeface="Agency FB" panose="020B0503020202020204" pitchFamily="34" charset="0"/>
              </a:defRPr>
            </a:lvl1pPr>
          </a:lstStyle>
          <a:p>
            <a:r>
              <a:rPr lang="en-US" smtClean="0"/>
              <a:t>Department Of Economics</a:t>
            </a:r>
            <a:endParaRPr lang="en-US"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4114800"/>
            <a:ext cx="7772400" cy="990600"/>
          </a:xfrm>
        </p:spPr>
        <p:txBody>
          <a:bodyPr>
            <a:noAutofit/>
          </a:bodyPr>
          <a:lstStyle/>
          <a:p>
            <a:r>
              <a:rPr lang="en-IN" sz="5400" b="1" dirty="0" smtClean="0">
                <a:solidFill>
                  <a:schemeClr val="accent2">
                    <a:lumMod val="75000"/>
                  </a:schemeClr>
                </a:solidFill>
                <a:latin typeface="Times New Roman" pitchFamily="18" charset="0"/>
                <a:cs typeface="Times New Roman" pitchFamily="18" charset="0"/>
              </a:rPr>
              <a:t>GLOBALISATION</a:t>
            </a:r>
            <a:endParaRPr lang="en-IN" sz="5400" b="1" dirty="0">
              <a:solidFill>
                <a:schemeClr val="accent2">
                  <a:lumMod val="75000"/>
                </a:schemeClr>
              </a:solidFill>
              <a:latin typeface="Times New Roman" pitchFamily="18" charset="0"/>
              <a:cs typeface="Times New Roman" pitchFamily="18" charset="0"/>
            </a:endParaRPr>
          </a:p>
        </p:txBody>
      </p:sp>
      <p:sp>
        <p:nvSpPr>
          <p:cNvPr id="3" name="Subtitle 2"/>
          <p:cNvSpPr>
            <a:spLocks noGrp="1"/>
          </p:cNvSpPr>
          <p:nvPr>
            <p:ph type="subTitle" idx="1"/>
          </p:nvPr>
        </p:nvSpPr>
        <p:spPr>
          <a:xfrm>
            <a:off x="1524000" y="2743200"/>
            <a:ext cx="6400800" cy="990600"/>
          </a:xfrm>
        </p:spPr>
        <p:txBody>
          <a:bodyPr>
            <a:noAutofit/>
          </a:bodyPr>
          <a:lstStyle/>
          <a:p>
            <a:r>
              <a:rPr lang="en-IN" sz="1800" b="1" dirty="0" smtClean="0">
                <a:solidFill>
                  <a:schemeClr val="tx1">
                    <a:lumMod val="65000"/>
                    <a:lumOff val="35000"/>
                  </a:schemeClr>
                </a:solidFill>
                <a:latin typeface="Times New Roman" pitchFamily="18" charset="0"/>
                <a:cs typeface="Times New Roman" pitchFamily="18" charset="0"/>
              </a:rPr>
              <a:t>DR. PUSHPA SINHA </a:t>
            </a:r>
          </a:p>
          <a:p>
            <a:r>
              <a:rPr lang="en-IN" sz="1800" b="1" dirty="0" smtClean="0">
                <a:solidFill>
                  <a:schemeClr val="tx1">
                    <a:lumMod val="65000"/>
                    <a:lumOff val="35000"/>
                  </a:schemeClr>
                </a:solidFill>
                <a:latin typeface="Times New Roman" pitchFamily="18" charset="0"/>
                <a:cs typeface="Times New Roman" pitchFamily="18" charset="0"/>
              </a:rPr>
              <a:t>ASSOCIATE PROFESSOR</a:t>
            </a:r>
            <a:endParaRPr lang="en-IN" sz="1800" b="1" dirty="0">
              <a:solidFill>
                <a:schemeClr val="tx1">
                  <a:lumMod val="65000"/>
                  <a:lumOff val="35000"/>
                </a:schemeClr>
              </a:solidFill>
              <a:latin typeface="Times New Roman" pitchFamily="18" charset="0"/>
              <a:cs typeface="Times New Roman" pitchFamily="18" charset="0"/>
            </a:endParaRPr>
          </a:p>
        </p:txBody>
      </p:sp>
      <p:sp>
        <p:nvSpPr>
          <p:cNvPr id="6" name="Footer Placeholder 4"/>
          <p:cNvSpPr>
            <a:spLocks noGrp="1"/>
          </p:cNvSpPr>
          <p:nvPr>
            <p:ph type="ftr" sz="quarter" idx="11"/>
          </p:nvPr>
        </p:nvSpPr>
        <p:spPr>
          <a:xfrm>
            <a:off x="685800" y="6492875"/>
            <a:ext cx="2895600" cy="365125"/>
          </a:xfrm>
        </p:spPr>
        <p:txBody>
          <a:bodyPr/>
          <a:lstStyle>
            <a:lvl1pPr algn="l">
              <a:defRPr sz="1600" b="1">
                <a:latin typeface="Agency FB" panose="020B0503020202020204" pitchFamily="34" charset="0"/>
              </a:defRPr>
            </a:lvl1pPr>
          </a:lstStyle>
          <a:p>
            <a:r>
              <a:rPr lang="en-US" dirty="0" smtClean="0"/>
              <a:t>Department Of Economics</a:t>
            </a:r>
            <a:endParaRPr lang="en-US" dirty="0"/>
          </a:p>
        </p:txBody>
      </p:sp>
    </p:spTree>
    <p:extLst>
      <p:ext uri="{BB962C8B-B14F-4D97-AF65-F5344CB8AC3E}">
        <p14:creationId xmlns:p14="http://schemas.microsoft.com/office/powerpoint/2010/main" xmlns="" val="367546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Department Of Economics</a:t>
            </a:r>
            <a:endParaRPr lang="en-US" dirty="0" smtClean="0"/>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
        <p:nvSpPr>
          <p:cNvPr id="6" name="Content Placeholder 1"/>
          <p:cNvSpPr>
            <a:spLocks noGrp="1"/>
          </p:cNvSpPr>
          <p:nvPr>
            <p:ph idx="1"/>
          </p:nvPr>
        </p:nvSpPr>
        <p:spPr>
          <a:xfrm>
            <a:off x="304800" y="228600"/>
            <a:ext cx="8839200" cy="6019800"/>
          </a:xfrm>
        </p:spPr>
        <p:txBody>
          <a:bodyPr>
            <a:normAutofit lnSpcReduction="10000"/>
          </a:bodyPr>
          <a:lstStyle/>
          <a:p>
            <a:r>
              <a:rPr lang="en-US" sz="2400" b="1" dirty="0" smtClean="0">
                <a:latin typeface="Times New Roman" pitchFamily="18" charset="0"/>
                <a:cs typeface="Times New Roman" pitchFamily="18" charset="0"/>
              </a:rPr>
              <a:t>Advanced countries profit-  </a:t>
            </a:r>
            <a:r>
              <a:rPr lang="en-US" sz="2400" dirty="0" smtClean="0">
                <a:latin typeface="Times New Roman" pitchFamily="18" charset="0"/>
                <a:cs typeface="Times New Roman" pitchFamily="18" charset="0"/>
              </a:rPr>
              <a:t>They demand many concession and reduction of tariff from developing countries.</a:t>
            </a:r>
          </a:p>
          <a:p>
            <a:endParaRPr lang="en-US" sz="2400"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Feminization of </a:t>
            </a:r>
            <a:r>
              <a:rPr lang="en-US" sz="2400" b="1" dirty="0" err="1" smtClean="0">
                <a:latin typeface="Times New Roman" pitchFamily="18" charset="0"/>
                <a:cs typeface="Times New Roman" pitchFamily="18" charset="0"/>
              </a:rPr>
              <a:t>labour</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This increased the women workers in in the low paid job like in manufacturing specially in Asia.</a:t>
            </a:r>
          </a:p>
          <a:p>
            <a:pPr>
              <a:buNone/>
            </a:pPr>
            <a:endParaRPr lang="en-US" sz="2400"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Weakening of welfare state in </a:t>
            </a:r>
            <a:r>
              <a:rPr lang="en-US" sz="2400" b="1" dirty="0" err="1" smtClean="0">
                <a:latin typeface="Times New Roman" pitchFamily="18" charset="0"/>
                <a:cs typeface="Times New Roman" pitchFamily="18" charset="0"/>
              </a:rPr>
              <a:t>favour</a:t>
            </a:r>
            <a:r>
              <a:rPr lang="en-US" sz="2400" b="1" dirty="0" smtClean="0">
                <a:latin typeface="Times New Roman" pitchFamily="18" charset="0"/>
                <a:cs typeface="Times New Roman" pitchFamily="18" charset="0"/>
              </a:rPr>
              <a:t> of market-</a:t>
            </a:r>
            <a:r>
              <a:rPr lang="en-US" sz="2400" dirty="0" smtClean="0">
                <a:latin typeface="Times New Roman" pitchFamily="18" charset="0"/>
                <a:cs typeface="Times New Roman" pitchFamily="18" charset="0"/>
              </a:rPr>
              <a:t> The role of state has been </a:t>
            </a:r>
            <a:r>
              <a:rPr lang="en-US" sz="2400" dirty="0" smtClean="0">
                <a:latin typeface="Times New Roman" pitchFamily="18" charset="0"/>
                <a:cs typeface="Times New Roman" pitchFamily="18" charset="0"/>
              </a:rPr>
              <a:t>minimized. </a:t>
            </a:r>
            <a:r>
              <a:rPr lang="en-US" sz="2400" dirty="0" smtClean="0">
                <a:latin typeface="Times New Roman" pitchFamily="18" charset="0"/>
                <a:cs typeface="Times New Roman" pitchFamily="18" charset="0"/>
              </a:rPr>
              <a:t>It lacked in providing proper infrastructure especially in rural area. The social responsibility is also lacked.</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Fiscal Deficit- </a:t>
            </a:r>
            <a:r>
              <a:rPr lang="en-US" sz="2400" dirty="0" smtClean="0">
                <a:latin typeface="Times New Roman" pitchFamily="18" charset="0"/>
                <a:cs typeface="Times New Roman" pitchFamily="18" charset="0"/>
              </a:rPr>
              <a:t>fiscal deficit and the public debt has decreased considerably.</a:t>
            </a:r>
          </a:p>
          <a:p>
            <a:pPr>
              <a:buNone/>
            </a:pPr>
            <a:endParaRPr lang="en-US" sz="2400"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Poverty- </a:t>
            </a:r>
            <a:r>
              <a:rPr lang="en-US" sz="2400" dirty="0" smtClean="0">
                <a:latin typeface="Times New Roman" pitchFamily="18" charset="0"/>
                <a:cs typeface="Times New Roman" pitchFamily="18" charset="0"/>
              </a:rPr>
              <a:t>Though the poverty has been decreased in percentage </a:t>
            </a:r>
            <a:r>
              <a:rPr lang="en-US" sz="2400" dirty="0" err="1" smtClean="0">
                <a:latin typeface="Times New Roman" pitchFamily="18" charset="0"/>
                <a:cs typeface="Times New Roman" pitchFamily="18" charset="0"/>
              </a:rPr>
              <a:t>bt</a:t>
            </a:r>
            <a:r>
              <a:rPr lang="en-US" sz="2400" dirty="0" smtClean="0">
                <a:latin typeface="Times New Roman" pitchFamily="18" charset="0"/>
                <a:cs typeface="Times New Roman" pitchFamily="18" charset="0"/>
              </a:rPr>
              <a:t> the absolute value is very high and the </a:t>
            </a:r>
            <a:r>
              <a:rPr lang="en-US" sz="2400" dirty="0" err="1" smtClean="0">
                <a:latin typeface="Times New Roman" pitchFamily="18" charset="0"/>
                <a:cs typeface="Times New Roman" pitchFamily="18" charset="0"/>
              </a:rPr>
              <a:t>pase</a:t>
            </a:r>
            <a:r>
              <a:rPr lang="en-US" sz="2400" dirty="0" smtClean="0">
                <a:latin typeface="Times New Roman" pitchFamily="18" charset="0"/>
                <a:cs typeface="Times New Roman" pitchFamily="18" charset="0"/>
              </a:rPr>
              <a:t> is also slow.</a:t>
            </a:r>
            <a:endParaRPr lang="en-US" sz="2400" b="1" dirty="0" smtClean="0">
              <a:latin typeface="Times New Roman" pitchFamily="18" charset="0"/>
              <a:cs typeface="Times New Roman" pitchFamily="18" charset="0"/>
            </a:endParaRPr>
          </a:p>
          <a:p>
            <a:pPr>
              <a:buNone/>
            </a:pPr>
            <a:endParaRPr lang="en-US" sz="2400" b="1"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Department Of Economics</a:t>
            </a:r>
            <a:endParaRPr lang="en-US" dirty="0" smtClean="0"/>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
        <p:nvSpPr>
          <p:cNvPr id="6" name="Content Placeholder 1"/>
          <p:cNvSpPr>
            <a:spLocks noGrp="1"/>
          </p:cNvSpPr>
          <p:nvPr>
            <p:ph idx="1"/>
          </p:nvPr>
        </p:nvSpPr>
        <p:spPr>
          <a:xfrm>
            <a:off x="457200" y="381000"/>
            <a:ext cx="8229600" cy="5626291"/>
          </a:xfrm>
        </p:spPr>
        <p:txBody>
          <a:bodyPr/>
          <a:lstStyle/>
          <a:p>
            <a:pPr algn="just"/>
            <a:r>
              <a:rPr lang="en-US" sz="2400" b="1" dirty="0" smtClean="0">
                <a:latin typeface="Times New Roman" pitchFamily="18" charset="0"/>
                <a:cs typeface="Times New Roman" pitchFamily="18" charset="0"/>
              </a:rPr>
              <a:t>Inequality - </a:t>
            </a:r>
            <a:r>
              <a:rPr lang="en-US" sz="2400" dirty="0" smtClean="0">
                <a:latin typeface="Times New Roman" pitchFamily="18" charset="0"/>
                <a:cs typeface="Times New Roman" pitchFamily="18" charset="0"/>
              </a:rPr>
              <a:t> The inequality has been increased as the uncompetitive and small enterprises can not compete with the cheap import product. The wages are also decreased.</a:t>
            </a:r>
          </a:p>
          <a:p>
            <a:pPr>
              <a:buNone/>
            </a:pPr>
            <a:endParaRPr lang="en-US" sz="2800" b="1" dirty="0" smtClean="0">
              <a:latin typeface="Times New Roman" pitchFamily="18" charset="0"/>
              <a:cs typeface="Times New Roman" pitchFamily="18" charset="0"/>
            </a:endParaRPr>
          </a:p>
          <a:p>
            <a:endParaRPr lang="en-US" sz="2800" b="1" dirty="0" smtClean="0">
              <a:latin typeface="Times New Roman" pitchFamily="18" charset="0"/>
              <a:cs typeface="Times New Roman" pitchFamily="18" charset="0"/>
            </a:endParaRPr>
          </a:p>
          <a:p>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Department Of Economics</a:t>
            </a:r>
            <a:endParaRPr lang="en-US" dirty="0" smtClean="0"/>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
        <p:nvSpPr>
          <p:cNvPr id="6" name="Rectangle 5"/>
          <p:cNvSpPr/>
          <p:nvPr/>
        </p:nvSpPr>
        <p:spPr>
          <a:xfrm>
            <a:off x="1371600" y="2590800"/>
            <a:ext cx="6705600" cy="1323439"/>
          </a:xfrm>
          <a:prstGeom prst="rect">
            <a:avLst/>
          </a:prstGeom>
          <a:noFill/>
        </p:spPr>
        <p:txBody>
          <a:bodyPr wrap="square" lIns="91440" tIns="45720" rIns="91440" bIns="45720">
            <a:spAutoFit/>
          </a:bodyPr>
          <a:lstStyle/>
          <a:p>
            <a:pPr algn="ctr"/>
            <a:r>
              <a:rPr lang="en-US" sz="8000" b="1" cap="none" spc="0" dirty="0" smtClean="0">
                <a:ln w="10541" cmpd="sng">
                  <a:solidFill>
                    <a:schemeClr val="accent1">
                      <a:shade val="88000"/>
                      <a:satMod val="110000"/>
                    </a:schemeClr>
                  </a:solidFill>
                  <a:prstDash val="solid"/>
                </a:ln>
                <a:solidFill>
                  <a:schemeClr val="accent2">
                    <a:lumMod val="75000"/>
                  </a:schemeClr>
                </a:solidFill>
                <a:effectLst/>
              </a:rPr>
              <a:t>THANK</a:t>
            </a:r>
            <a:r>
              <a:rPr lang="en-US" sz="8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a:t>
            </a:r>
            <a:r>
              <a:rPr lang="en-US" sz="8000" b="1" cap="none" spc="0" dirty="0" smtClean="0">
                <a:ln w="10541" cmpd="sng">
                  <a:solidFill>
                    <a:schemeClr val="accent1">
                      <a:shade val="88000"/>
                      <a:satMod val="110000"/>
                    </a:schemeClr>
                  </a:solidFill>
                  <a:prstDash val="solid"/>
                </a:ln>
                <a:solidFill>
                  <a:schemeClr val="accent2">
                    <a:lumMod val="75000"/>
                  </a:schemeClr>
                </a:solidFill>
                <a:effectLst/>
              </a:rPr>
              <a:t>YOU</a:t>
            </a:r>
            <a:endParaRPr lang="en-US" sz="8000" b="1" cap="none" spc="0" dirty="0">
              <a:ln w="10541" cmpd="sng">
                <a:solidFill>
                  <a:schemeClr val="accent1">
                    <a:shade val="88000"/>
                    <a:satMod val="110000"/>
                  </a:schemeClr>
                </a:solidFill>
                <a:prstDash val="solid"/>
              </a:ln>
              <a:solidFill>
                <a:schemeClr val="accent2">
                  <a:lumMod val="75000"/>
                </a:schemeClr>
              </a:solidFill>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Department Of Economics</a:t>
            </a:r>
            <a:endParaRPr lang="en-US" dirty="0" smtClean="0"/>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
        <p:nvSpPr>
          <p:cNvPr id="6" name="Rectangle 5"/>
          <p:cNvSpPr/>
          <p:nvPr/>
        </p:nvSpPr>
        <p:spPr>
          <a:xfrm>
            <a:off x="0" y="304800"/>
            <a:ext cx="9525000" cy="646331"/>
          </a:xfrm>
          <a:prstGeom prst="rect">
            <a:avLst/>
          </a:prstGeom>
          <a:noFill/>
        </p:spPr>
        <p:txBody>
          <a:bodyPr wrap="square" lIns="91440" tIns="45720" rIns="91440" bIns="45720">
            <a:spAutoFit/>
          </a:bodyPr>
          <a:lstStyle/>
          <a:p>
            <a:pPr algn="ctr"/>
            <a:r>
              <a:rPr lang="en-US" sz="3600" b="1" cap="all" spc="0" dirty="0" smtClean="0">
                <a:ln w="9000" cmpd="sng">
                  <a:solidFill>
                    <a:schemeClr val="accent4">
                      <a:shade val="50000"/>
                      <a:satMod val="120000"/>
                    </a:schemeClr>
                  </a:solidFill>
                  <a:prstDash val="solid"/>
                </a:ln>
                <a:solidFill>
                  <a:schemeClr val="accent2">
                    <a:lumMod val="75000"/>
                  </a:schemeClr>
                </a:solidFill>
                <a:effectLst>
                  <a:reflection blurRad="12700" stA="28000" endPos="45000" dist="1000" dir="5400000" sy="-100000" algn="bl" rotWithShape="0"/>
                </a:effectLst>
                <a:latin typeface="Times New Roman" pitchFamily="18" charset="0"/>
                <a:cs typeface="Times New Roman" pitchFamily="18" charset="0"/>
              </a:rPr>
              <a:t>INTRODUCTION TO GLOBALISATION</a:t>
            </a:r>
            <a:endParaRPr lang="en-US" sz="3600" b="1" cap="all" spc="0" dirty="0">
              <a:ln w="9000" cmpd="sng">
                <a:solidFill>
                  <a:schemeClr val="accent4">
                    <a:shade val="50000"/>
                    <a:satMod val="120000"/>
                  </a:schemeClr>
                </a:solidFill>
                <a:prstDash val="solid"/>
              </a:ln>
              <a:solidFill>
                <a:schemeClr val="accent2">
                  <a:lumMod val="75000"/>
                </a:schemeClr>
              </a:solidFill>
              <a:effectLst>
                <a:reflection blurRad="12700" stA="28000" endPos="45000" dist="1000" dir="5400000" sy="-100000" algn="bl" rotWithShape="0"/>
              </a:effectLst>
              <a:latin typeface="Times New Roman" pitchFamily="18" charset="0"/>
              <a:cs typeface="Times New Roman" pitchFamily="18" charset="0"/>
            </a:endParaRPr>
          </a:p>
        </p:txBody>
      </p:sp>
      <p:sp>
        <p:nvSpPr>
          <p:cNvPr id="7" name="Content Placeholder 2"/>
          <p:cNvSpPr>
            <a:spLocks noGrp="1"/>
          </p:cNvSpPr>
          <p:nvPr>
            <p:ph idx="1"/>
          </p:nvPr>
        </p:nvSpPr>
        <p:spPr>
          <a:xfrm>
            <a:off x="0" y="1066800"/>
            <a:ext cx="9144000" cy="5410200"/>
          </a:xfrm>
        </p:spPr>
        <p:txBody>
          <a:bodyPr>
            <a:normAutofit/>
          </a:bodyPr>
          <a:lstStyle/>
          <a:p>
            <a:r>
              <a:rPr lang="en-US" sz="2400" b="1" dirty="0" smtClean="0">
                <a:latin typeface="Times New Roman" pitchFamily="18" charset="0"/>
                <a:cs typeface="Times New Roman" pitchFamily="18" charset="0"/>
              </a:rPr>
              <a:t>Globalization</a:t>
            </a:r>
            <a:r>
              <a:rPr lang="en-US" sz="2400" dirty="0" smtClean="0">
                <a:latin typeface="Times New Roman" pitchFamily="18" charset="0"/>
                <a:cs typeface="Times New Roman" pitchFamily="18" charset="0"/>
              </a:rPr>
              <a:t> refers  to the process of deepening economic integration, increasing economic openness and economic interdependence between countries in the world economy.</a:t>
            </a:r>
          </a:p>
          <a:p>
            <a:endParaRPr lang="en-US" sz="2400" b="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 All the international relations </a:t>
            </a:r>
            <a:r>
              <a:rPr lang="en-US" sz="2400" dirty="0" smtClean="0">
                <a:latin typeface="Times New Roman" pitchFamily="18" charset="0"/>
                <a:cs typeface="Times New Roman" pitchFamily="18" charset="0"/>
              </a:rPr>
              <a:t>are mostly based on economic relation between the countries. This is a gift of globalization to the world.</a:t>
            </a:r>
          </a:p>
          <a:p>
            <a:endParaRPr lang="en-US" sz="2400" b="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Now no economy is self subsistent </a:t>
            </a:r>
            <a:r>
              <a:rPr lang="en-US" sz="2400" dirty="0" smtClean="0">
                <a:latin typeface="Times New Roman" pitchFamily="18" charset="0"/>
                <a:cs typeface="Times New Roman" pitchFamily="18" charset="0"/>
              </a:rPr>
              <a:t>or closed every single one is opened to the world.</a:t>
            </a:r>
          </a:p>
          <a:p>
            <a:endParaRPr lang="en-US" sz="2400" b="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Indian economy adopted globalization process in 1991 with the adoption of new economic policy.</a:t>
            </a:r>
          </a:p>
          <a:p>
            <a:endParaRPr lang="en-US" sz="2400" b="1" dirty="0" smtClean="0"/>
          </a:p>
          <a:p>
            <a:endParaRPr lang="en-US" sz="2400" b="1" dirty="0" smtClean="0"/>
          </a:p>
          <a:p>
            <a:endParaRPr lang="en-US" sz="1800" dirty="0" smtClean="0"/>
          </a:p>
          <a:p>
            <a:pPr marL="452628" indent="-342900">
              <a:buFont typeface="+mj-lt"/>
              <a:buAutoNum type="arabicPeriod"/>
            </a:pPr>
            <a:endParaRPr lang="en-US" sz="1800" dirty="0" smtClean="0"/>
          </a:p>
          <a:p>
            <a:pPr marL="1687068" lvl="5" indent="-342900">
              <a:buFont typeface="Wingdings" pitchFamily="2" charset="2"/>
              <a:buChar char="Ø"/>
            </a:pPr>
            <a:endParaRPr lang="en-US" sz="900" dirty="0" smtClean="0"/>
          </a:p>
          <a:p>
            <a:pPr marL="452628" indent="-342900">
              <a:buFont typeface="+mj-lt"/>
              <a:buAutoNum type="arabicPeriod"/>
            </a:pPr>
            <a:endParaRPr lang="en-US" sz="1800" dirty="0" smtClean="0"/>
          </a:p>
          <a:p>
            <a:endParaRPr lang="en-US" sz="1400" dirty="0"/>
          </a:p>
        </p:txBody>
      </p:sp>
    </p:spTree>
    <p:extLst>
      <p:ext uri="{BB962C8B-B14F-4D97-AF65-F5344CB8AC3E}">
        <p14:creationId xmlns:p14="http://schemas.microsoft.com/office/powerpoint/2010/main" xmlns="" val="3505612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Department Of Economics</a:t>
            </a:r>
            <a:endParaRPr lang="en-US" dirty="0" smtClean="0"/>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
        <p:nvSpPr>
          <p:cNvPr id="8" name="Title 2"/>
          <p:cNvSpPr>
            <a:spLocks noGrp="1"/>
          </p:cNvSpPr>
          <p:nvPr>
            <p:ph type="title"/>
          </p:nvPr>
        </p:nvSpPr>
        <p:spPr>
          <a:xfrm>
            <a:off x="457200" y="274638"/>
            <a:ext cx="8229600" cy="1143000"/>
          </a:xfrm>
        </p:spPr>
        <p:txBody>
          <a:bodyPr>
            <a:normAutofit/>
          </a:bodyPr>
          <a:lstStyle/>
          <a:p>
            <a:pPr algn="ctr"/>
            <a:r>
              <a:rPr lang="en-US" sz="3600" b="1" dirty="0" smtClean="0">
                <a:solidFill>
                  <a:schemeClr val="accent2">
                    <a:lumMod val="75000"/>
                  </a:schemeClr>
                </a:solidFill>
                <a:latin typeface="Times New Roman" pitchFamily="18" charset="0"/>
                <a:cs typeface="Times New Roman" pitchFamily="18" charset="0"/>
              </a:rPr>
              <a:t>PROCESS OF GLOBALISATION</a:t>
            </a:r>
            <a:endParaRPr lang="en-US" sz="3600" b="1" dirty="0">
              <a:solidFill>
                <a:schemeClr val="accent2">
                  <a:lumMod val="75000"/>
                </a:schemeClr>
              </a:solidFill>
              <a:latin typeface="Times New Roman" pitchFamily="18" charset="0"/>
              <a:cs typeface="Times New Roman" pitchFamily="18" charset="0"/>
            </a:endParaRPr>
          </a:p>
        </p:txBody>
      </p:sp>
      <p:sp>
        <p:nvSpPr>
          <p:cNvPr id="9" name="Content Placeholder 1"/>
          <p:cNvSpPr>
            <a:spLocks noGrp="1"/>
          </p:cNvSpPr>
          <p:nvPr>
            <p:ph idx="1"/>
          </p:nvPr>
        </p:nvSpPr>
        <p:spPr>
          <a:xfrm>
            <a:off x="457200" y="1481328"/>
            <a:ext cx="8229600" cy="4525963"/>
          </a:xfrm>
        </p:spPr>
        <p:txBody>
          <a:bodyPr>
            <a:normAutofit/>
          </a:bodyPr>
          <a:lstStyle/>
          <a:p>
            <a:pPr>
              <a:buFont typeface="Wingdings" pitchFamily="2" charset="2"/>
              <a:buChar char="§"/>
            </a:pPr>
            <a:r>
              <a:rPr lang="en-US" sz="2400" b="1" dirty="0" smtClean="0">
                <a:latin typeface="Times New Roman" pitchFamily="18" charset="0"/>
                <a:cs typeface="Times New Roman" pitchFamily="18" charset="0"/>
              </a:rPr>
              <a:t>Trade</a:t>
            </a:r>
            <a:r>
              <a:rPr lang="en-US" sz="2400" dirty="0" smtClean="0">
                <a:latin typeface="Times New Roman" pitchFamily="18" charset="0"/>
                <a:cs typeface="Times New Roman" pitchFamily="18" charset="0"/>
              </a:rPr>
              <a:t> of good and services – Goods and services are traded worldwide. Almost every country is dependent on other for its trade related requirements. And whole world become a big village.</a:t>
            </a:r>
          </a:p>
          <a:p>
            <a:pPr>
              <a:buFont typeface="Wingdings" pitchFamily="2" charset="2"/>
              <a:buChar char="§"/>
            </a:pPr>
            <a:endParaRPr lang="en-US" sz="2400" dirty="0" smtClean="0">
              <a:latin typeface="Times New Roman" pitchFamily="18" charset="0"/>
              <a:cs typeface="Times New Roman" pitchFamily="18" charset="0"/>
            </a:endParaRPr>
          </a:p>
          <a:p>
            <a:pPr>
              <a:buFont typeface="Wingdings" pitchFamily="2" charset="2"/>
              <a:buChar char="§"/>
            </a:pPr>
            <a:r>
              <a:rPr lang="en-US" sz="2400" b="1" dirty="0" smtClean="0">
                <a:latin typeface="Times New Roman" pitchFamily="18" charset="0"/>
                <a:cs typeface="Times New Roman" pitchFamily="18" charset="0"/>
              </a:rPr>
              <a:t>Movement of capital</a:t>
            </a:r>
            <a:r>
              <a:rPr lang="en-US" sz="2400" dirty="0" smtClean="0">
                <a:latin typeface="Times New Roman" pitchFamily="18" charset="0"/>
                <a:cs typeface="Times New Roman" pitchFamily="18" charset="0"/>
              </a:rPr>
              <a:t> from one country to another – It is also marked by the movement of capital inward or outward for getting the appropriate advantage of the capital.</a:t>
            </a:r>
          </a:p>
          <a:p>
            <a:pPr>
              <a:buNone/>
            </a:pPr>
            <a:endParaRPr lang="en-US" sz="2400" dirty="0" smtClean="0">
              <a:latin typeface="Times New Roman" pitchFamily="18" charset="0"/>
              <a:cs typeface="Times New Roman" pitchFamily="18" charset="0"/>
            </a:endParaRPr>
          </a:p>
          <a:p>
            <a:pPr>
              <a:buFont typeface="Wingdings" pitchFamily="2" charset="2"/>
              <a:buChar char="§"/>
            </a:pPr>
            <a:r>
              <a:rPr lang="en-US" sz="2400" b="1" dirty="0" smtClean="0">
                <a:latin typeface="Times New Roman" pitchFamily="18" charset="0"/>
                <a:cs typeface="Times New Roman" pitchFamily="18" charset="0"/>
              </a:rPr>
              <a:t>Investment </a:t>
            </a:r>
            <a:r>
              <a:rPr lang="en-US" sz="2400" dirty="0" smtClean="0">
                <a:latin typeface="Times New Roman" pitchFamily="18" charset="0"/>
                <a:cs typeface="Times New Roman" pitchFamily="18" charset="0"/>
              </a:rPr>
              <a:t>or movement of foreign finances – foreign finances are another important process of globalization. </a:t>
            </a:r>
          </a:p>
          <a:p>
            <a:endParaRPr lang="en-US"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Department Of Economics</a:t>
            </a:r>
            <a:endParaRPr lang="en-US" dirty="0" smtClean="0"/>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
        <p:nvSpPr>
          <p:cNvPr id="7" name="Title 2"/>
          <p:cNvSpPr>
            <a:spLocks noGrp="1"/>
          </p:cNvSpPr>
          <p:nvPr>
            <p:ph type="title"/>
          </p:nvPr>
        </p:nvSpPr>
        <p:spPr>
          <a:xfrm>
            <a:off x="457200" y="274638"/>
            <a:ext cx="8229600" cy="1143000"/>
          </a:xfrm>
        </p:spPr>
        <p:txBody>
          <a:bodyPr>
            <a:normAutofit fontScale="90000"/>
          </a:bodyPr>
          <a:lstStyle/>
          <a:p>
            <a:pPr algn="ctr"/>
            <a:r>
              <a:rPr lang="en-US" sz="3600" b="1" dirty="0" smtClean="0">
                <a:solidFill>
                  <a:schemeClr val="accent2">
                    <a:lumMod val="75000"/>
                  </a:schemeClr>
                </a:solidFill>
                <a:latin typeface="Times New Roman" pitchFamily="18" charset="0"/>
                <a:cs typeface="Times New Roman" pitchFamily="18" charset="0"/>
              </a:rPr>
              <a:t>FOUR PARAMETERS OF GLOBALISATION </a:t>
            </a:r>
            <a:endParaRPr lang="en-US" sz="3600" b="1" dirty="0">
              <a:solidFill>
                <a:schemeClr val="accent2">
                  <a:lumMod val="75000"/>
                </a:schemeClr>
              </a:solidFill>
              <a:latin typeface="Times New Roman" pitchFamily="18" charset="0"/>
              <a:cs typeface="Times New Roman" pitchFamily="18" charset="0"/>
            </a:endParaRPr>
          </a:p>
        </p:txBody>
      </p:sp>
      <p:graphicFrame>
        <p:nvGraphicFramePr>
          <p:cNvPr id="8" name="Content Placeholder 5"/>
          <p:cNvGraphicFramePr>
            <a:graphicFrameLocks noGrp="1"/>
          </p:cNvGraphicFramePr>
          <p:nvPr>
            <p:ph idx="1"/>
          </p:nvPr>
        </p:nvGraphicFramePr>
        <p:xfrm>
          <a:off x="304800" y="1676400"/>
          <a:ext cx="86868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Department Of Economics</a:t>
            </a:r>
            <a:endParaRPr lang="en-US" dirty="0" smtClean="0"/>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
        <p:nvSpPr>
          <p:cNvPr id="8" name="Title 2"/>
          <p:cNvSpPr>
            <a:spLocks noGrp="1"/>
          </p:cNvSpPr>
          <p:nvPr>
            <p:ph type="title"/>
          </p:nvPr>
        </p:nvSpPr>
        <p:spPr>
          <a:xfrm>
            <a:off x="0" y="274638"/>
            <a:ext cx="9144000" cy="715962"/>
          </a:xfrm>
        </p:spPr>
        <p:txBody>
          <a:bodyPr>
            <a:normAutofit fontScale="90000"/>
          </a:bodyPr>
          <a:lstStyle/>
          <a:p>
            <a:pPr algn="ctr"/>
            <a:r>
              <a:rPr lang="en-US" sz="3600" b="1" dirty="0" smtClean="0">
                <a:solidFill>
                  <a:schemeClr val="accent2">
                    <a:lumMod val="75000"/>
                  </a:schemeClr>
                </a:solidFill>
                <a:latin typeface="Times New Roman" pitchFamily="18" charset="0"/>
                <a:cs typeface="Times New Roman" pitchFamily="18" charset="0"/>
              </a:rPr>
              <a:t>REASONS FOR GLOBALISATION IN INDIA</a:t>
            </a:r>
            <a:endParaRPr lang="en-US" sz="3600" b="1" dirty="0">
              <a:solidFill>
                <a:schemeClr val="accent2">
                  <a:lumMod val="75000"/>
                </a:schemeClr>
              </a:solidFill>
              <a:latin typeface="Times New Roman" pitchFamily="18" charset="0"/>
              <a:cs typeface="Times New Roman" pitchFamily="18" charset="0"/>
            </a:endParaRPr>
          </a:p>
        </p:txBody>
      </p:sp>
      <p:sp>
        <p:nvSpPr>
          <p:cNvPr id="9" name="TextBox 8"/>
          <p:cNvSpPr txBox="1"/>
          <p:nvPr/>
        </p:nvSpPr>
        <p:spPr>
          <a:xfrm>
            <a:off x="304800" y="1225689"/>
            <a:ext cx="8839200" cy="5262979"/>
          </a:xfrm>
          <a:prstGeom prst="rect">
            <a:avLst/>
          </a:prstGeom>
          <a:noFill/>
        </p:spPr>
        <p:txBody>
          <a:bodyPr wrap="square" rtlCol="0">
            <a:spAutoFit/>
          </a:bodyPr>
          <a:lstStyle/>
          <a:p>
            <a:pPr>
              <a:buFont typeface="Arial" pitchFamily="34" charset="0"/>
              <a:buChar char="•"/>
            </a:pPr>
            <a:r>
              <a:rPr lang="en-US" sz="2400" dirty="0" smtClean="0">
                <a:latin typeface="Times New Roman" pitchFamily="18" charset="0"/>
                <a:cs typeface="Times New Roman" pitchFamily="18" charset="0"/>
              </a:rPr>
              <a:t> </a:t>
            </a:r>
            <a:r>
              <a:rPr lang="en-US" sz="2400" b="1" u="sng" dirty="0" smtClean="0">
                <a:latin typeface="Times New Roman" pitchFamily="18" charset="0"/>
                <a:cs typeface="Times New Roman" pitchFamily="18" charset="0"/>
              </a:rPr>
              <a:t>BOP crisis of </a:t>
            </a:r>
            <a:r>
              <a:rPr lang="en-US" sz="2400" b="1" u="sng" dirty="0" smtClean="0">
                <a:latin typeface="Times New Roman" pitchFamily="18" charset="0"/>
                <a:cs typeface="Times New Roman" pitchFamily="18" charset="0"/>
              </a:rPr>
              <a:t>19190-91</a:t>
            </a:r>
            <a:r>
              <a:rPr lang="en-US" sz="2400" dirty="0" smtClean="0">
                <a:latin typeface="Times New Roman" pitchFamily="18" charset="0"/>
                <a:cs typeface="Times New Roman" pitchFamily="18" charset="0"/>
              </a:rPr>
              <a:t>  - </a:t>
            </a:r>
            <a:r>
              <a:rPr lang="en-US" sz="2400" dirty="0" smtClean="0">
                <a:latin typeface="Times New Roman" pitchFamily="18" charset="0"/>
                <a:cs typeface="Times New Roman" pitchFamily="18" charset="0"/>
              </a:rPr>
              <a:t>T</a:t>
            </a:r>
            <a:r>
              <a:rPr lang="en-US" sz="2400" dirty="0" smtClean="0">
                <a:latin typeface="Times New Roman" pitchFamily="18" charset="0"/>
                <a:cs typeface="Times New Roman" pitchFamily="18" charset="0"/>
              </a:rPr>
              <a:t>he </a:t>
            </a:r>
            <a:r>
              <a:rPr lang="en-US" sz="2400" dirty="0" smtClean="0">
                <a:latin typeface="Times New Roman" pitchFamily="18" charset="0"/>
                <a:cs typeface="Times New Roman" pitchFamily="18" charset="0"/>
              </a:rPr>
              <a:t>country India had not enough foreign exchange to finance for more than fourteen days.</a:t>
            </a:r>
          </a:p>
          <a:p>
            <a:endParaRPr lang="en-US" sz="2400" dirty="0" smtClean="0">
              <a:latin typeface="Times New Roman" pitchFamily="18" charset="0"/>
              <a:cs typeface="Times New Roman" pitchFamily="18" charset="0"/>
            </a:endParaRPr>
          </a:p>
          <a:p>
            <a:pPr algn="just">
              <a:buFont typeface="Arial" pitchFamily="34" charset="0"/>
              <a:buChar char="•"/>
            </a:pPr>
            <a:r>
              <a:rPr lang="en-US" sz="2400" dirty="0" smtClean="0">
                <a:latin typeface="Times New Roman" pitchFamily="18" charset="0"/>
                <a:cs typeface="Times New Roman" pitchFamily="18" charset="0"/>
              </a:rPr>
              <a:t> </a:t>
            </a:r>
            <a:r>
              <a:rPr lang="en-US" sz="2400" b="1" u="sng" dirty="0" smtClean="0">
                <a:latin typeface="Times New Roman" pitchFamily="18" charset="0"/>
                <a:cs typeface="Times New Roman" pitchFamily="18" charset="0"/>
              </a:rPr>
              <a:t>Gulf War of </a:t>
            </a:r>
            <a:r>
              <a:rPr lang="en-US" sz="2400" b="1" u="sng" dirty="0" smtClean="0">
                <a:latin typeface="Times New Roman" pitchFamily="18" charset="0"/>
                <a:cs typeface="Times New Roman" pitchFamily="18" charset="0"/>
              </a:rPr>
              <a:t>1990-91 -</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a:t>
            </a:r>
            <a:r>
              <a:rPr lang="en-US" sz="2400" dirty="0" smtClean="0">
                <a:latin typeface="Times New Roman" pitchFamily="18" charset="0"/>
                <a:cs typeface="Times New Roman" pitchFamily="18" charset="0"/>
              </a:rPr>
              <a:t>his </a:t>
            </a:r>
            <a:r>
              <a:rPr lang="en-US" sz="2400" dirty="0" smtClean="0">
                <a:latin typeface="Times New Roman" pitchFamily="18" charset="0"/>
                <a:cs typeface="Times New Roman" pitchFamily="18" charset="0"/>
              </a:rPr>
              <a:t>reduces remittances for the country. Most of its citizens are working in gulf countries. So , this region was the hub of foreign exchange for the country. But the war made them </a:t>
            </a:r>
            <a:r>
              <a:rPr lang="en-US" sz="2400" dirty="0" smtClean="0">
                <a:latin typeface="Times New Roman" pitchFamily="18" charset="0"/>
                <a:cs typeface="Times New Roman" pitchFamily="18" charset="0"/>
              </a:rPr>
              <a:t>unemployed </a:t>
            </a:r>
            <a:r>
              <a:rPr lang="en-US" sz="2400" dirty="0" smtClean="0">
                <a:latin typeface="Times New Roman" pitchFamily="18" charset="0"/>
                <a:cs typeface="Times New Roman" pitchFamily="18" charset="0"/>
              </a:rPr>
              <a:t>and added to the crisis.</a:t>
            </a:r>
          </a:p>
          <a:p>
            <a:endParaRPr lang="en-US" sz="2400" dirty="0" smtClean="0">
              <a:latin typeface="Times New Roman" pitchFamily="18" charset="0"/>
              <a:cs typeface="Times New Roman" pitchFamily="18" charset="0"/>
            </a:endParaRPr>
          </a:p>
          <a:p>
            <a:pPr>
              <a:buFont typeface="Arial" pitchFamily="34" charset="0"/>
              <a:buChar char="•"/>
            </a:pPr>
            <a:r>
              <a:rPr lang="en-US" sz="2400" dirty="0">
                <a:latin typeface="Times New Roman" pitchFamily="18" charset="0"/>
                <a:cs typeface="Times New Roman" pitchFamily="18" charset="0"/>
              </a:rPr>
              <a:t> </a:t>
            </a:r>
            <a:r>
              <a:rPr lang="en-US" sz="2400" b="1" u="sng" dirty="0" smtClean="0">
                <a:latin typeface="Times New Roman" pitchFamily="18" charset="0"/>
                <a:cs typeface="Times New Roman" pitchFamily="18" charset="0"/>
              </a:rPr>
              <a:t>The second oil shock </a:t>
            </a:r>
            <a:r>
              <a:rPr lang="en-US" sz="2400" b="1" u="sng" dirty="0" smtClean="0">
                <a:latin typeface="Times New Roman" pitchFamily="18" charset="0"/>
                <a:cs typeface="Times New Roman" pitchFamily="18" charset="0"/>
              </a:rPr>
              <a:t> - </a:t>
            </a:r>
            <a:r>
              <a:rPr lang="en-US" sz="2400" dirty="0" smtClean="0">
                <a:latin typeface="Times New Roman" pitchFamily="18" charset="0"/>
                <a:cs typeface="Times New Roman" pitchFamily="18" charset="0"/>
              </a:rPr>
              <a:t>P</a:t>
            </a:r>
            <a:r>
              <a:rPr lang="en-US" sz="2400" dirty="0" smtClean="0">
                <a:latin typeface="Times New Roman" pitchFamily="18" charset="0"/>
                <a:cs typeface="Times New Roman" pitchFamily="18" charset="0"/>
              </a:rPr>
              <a:t>ushed </a:t>
            </a:r>
            <a:r>
              <a:rPr lang="en-US" sz="2400" dirty="0" smtClean="0">
                <a:latin typeface="Times New Roman" pitchFamily="18" charset="0"/>
                <a:cs typeface="Times New Roman" pitchFamily="18" charset="0"/>
              </a:rPr>
              <a:t>up the import bills while export lagged behind. This made the country more vulnerable. The energy requirements are high and the export receipts are very small to finance them.</a:t>
            </a:r>
          </a:p>
          <a:p>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Department Of Economics</a:t>
            </a:r>
            <a:endParaRPr lang="en-US" dirty="0" smtClean="0"/>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
        <p:nvSpPr>
          <p:cNvPr id="7" name="Content Placeholder 1"/>
          <p:cNvSpPr>
            <a:spLocks noGrp="1"/>
          </p:cNvSpPr>
          <p:nvPr>
            <p:ph idx="1"/>
          </p:nvPr>
        </p:nvSpPr>
        <p:spPr>
          <a:xfrm>
            <a:off x="304800" y="609600"/>
            <a:ext cx="8839200" cy="5029200"/>
          </a:xfrm>
        </p:spPr>
        <p:txBody>
          <a:bodyPr>
            <a:normAutofit/>
          </a:bodyPr>
          <a:lstStyle/>
          <a:p>
            <a:pPr>
              <a:buFont typeface="Arial" pitchFamily="34" charset="0"/>
              <a:buChar char="•"/>
            </a:pPr>
            <a:r>
              <a:rPr lang="en-US" sz="2400" b="1" u="sng" dirty="0" smtClean="0">
                <a:latin typeface="Times New Roman" pitchFamily="18" charset="0"/>
                <a:cs typeface="Times New Roman" pitchFamily="18" charset="0"/>
              </a:rPr>
              <a:t>Current account deficit </a:t>
            </a:r>
            <a:r>
              <a:rPr lang="en-US" sz="2400" dirty="0" smtClean="0">
                <a:latin typeface="Times New Roman" pitchFamily="18" charset="0"/>
                <a:cs typeface="Times New Roman" pitchFamily="18" charset="0"/>
              </a:rPr>
              <a:t> - These above conditions made the current account in trouble.</a:t>
            </a:r>
            <a:endParaRPr lang="en-US" sz="2400" b="1" u="sng" dirty="0" smtClean="0">
              <a:latin typeface="Times New Roman" pitchFamily="18" charset="0"/>
              <a:cs typeface="Times New Roman" pitchFamily="18" charset="0"/>
            </a:endParaRPr>
          </a:p>
          <a:p>
            <a:endParaRPr lang="en-US" sz="2400" b="1" u="sng" dirty="0" smtClean="0">
              <a:latin typeface="Times New Roman" pitchFamily="18" charset="0"/>
              <a:cs typeface="Times New Roman" pitchFamily="18" charset="0"/>
            </a:endParaRPr>
          </a:p>
          <a:p>
            <a:pPr>
              <a:buFont typeface="Arial" pitchFamily="34" charset="0"/>
              <a:buChar char="•"/>
            </a:pPr>
            <a:r>
              <a:rPr lang="en-US" sz="2400" b="1" u="sng" dirty="0" smtClean="0">
                <a:latin typeface="Times New Roman" pitchFamily="18" charset="0"/>
                <a:cs typeface="Times New Roman" pitchFamily="18" charset="0"/>
              </a:rPr>
              <a:t> Hyper inflation </a:t>
            </a:r>
            <a:r>
              <a:rPr lang="en-US" sz="2400" dirty="0" smtClean="0">
                <a:latin typeface="Times New Roman" pitchFamily="18" charset="0"/>
                <a:cs typeface="Times New Roman" pitchFamily="18" charset="0"/>
              </a:rPr>
              <a:t> -The inflation was soaring high. Due to all these imbalances the hyper inflation condition came into existence into the country</a:t>
            </a:r>
            <a:r>
              <a:rPr lang="en-US" sz="2400" dirty="0" smtClean="0">
                <a:latin typeface="Times New Roman" pitchFamily="18" charset="0"/>
                <a:cs typeface="Times New Roman" pitchFamily="18" charset="0"/>
              </a:rPr>
              <a:t>.</a:t>
            </a:r>
            <a:endParaRPr lang="en-US" sz="2400" b="1" u="sng" dirty="0" smtClean="0">
              <a:latin typeface="Times New Roman" pitchFamily="18" charset="0"/>
              <a:cs typeface="Times New Roman" pitchFamily="18" charset="0"/>
            </a:endParaRPr>
          </a:p>
          <a:p>
            <a:pPr>
              <a:buNone/>
            </a:pPr>
            <a:endParaRPr lang="en-US" sz="2400" b="1" u="sng" dirty="0" smtClean="0">
              <a:latin typeface="Times New Roman" pitchFamily="18" charset="0"/>
              <a:cs typeface="Times New Roman" pitchFamily="18" charset="0"/>
            </a:endParaRPr>
          </a:p>
          <a:p>
            <a:pPr>
              <a:buFont typeface="Arial" pitchFamily="34" charset="0"/>
              <a:buChar char="•"/>
            </a:pPr>
            <a:r>
              <a:rPr lang="en-US" sz="2400" b="1" u="sng" dirty="0" smtClean="0">
                <a:latin typeface="Times New Roman" pitchFamily="18" charset="0"/>
                <a:cs typeface="Times New Roman" pitchFamily="18" charset="0"/>
              </a:rPr>
              <a:t> Increasing public debt and defaulting</a:t>
            </a:r>
            <a:r>
              <a:rPr lang="en-US" sz="2400" dirty="0" smtClean="0">
                <a:latin typeface="Times New Roman" pitchFamily="18" charset="0"/>
                <a:cs typeface="Times New Roman" pitchFamily="18" charset="0"/>
              </a:rPr>
              <a:t> – These condition forced the country to be indebted. As the  defaulter no country was ready to give the loan or assistance to India and thus IMF helped but with some conditions.</a:t>
            </a:r>
            <a:endParaRPr lang="en-US" sz="2400" b="1" u="sng"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Department Of Economics</a:t>
            </a:r>
            <a:endParaRPr lang="en-US" dirty="0" smtClean="0"/>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
        <p:nvSpPr>
          <p:cNvPr id="6" name="Title 2"/>
          <p:cNvSpPr>
            <a:spLocks noGrp="1"/>
          </p:cNvSpPr>
          <p:nvPr>
            <p:ph type="title"/>
          </p:nvPr>
        </p:nvSpPr>
        <p:spPr>
          <a:xfrm>
            <a:off x="457200" y="274638"/>
            <a:ext cx="8229600" cy="1143000"/>
          </a:xfrm>
        </p:spPr>
        <p:txBody>
          <a:bodyPr>
            <a:normAutofit/>
          </a:bodyPr>
          <a:lstStyle/>
          <a:p>
            <a:r>
              <a:rPr lang="en-US" sz="3600" b="1" dirty="0" smtClean="0">
                <a:solidFill>
                  <a:schemeClr val="accent2">
                    <a:lumMod val="75000"/>
                  </a:schemeClr>
                </a:solidFill>
                <a:latin typeface="Times New Roman" pitchFamily="18" charset="0"/>
                <a:cs typeface="Times New Roman" pitchFamily="18" charset="0"/>
              </a:rPr>
              <a:t>ADVANTAGES OF GLOBALIZATION</a:t>
            </a:r>
            <a:endParaRPr lang="en-US" sz="3600" b="1" dirty="0">
              <a:solidFill>
                <a:schemeClr val="accent2">
                  <a:lumMod val="75000"/>
                </a:schemeClr>
              </a:solidFill>
              <a:latin typeface="Times New Roman" pitchFamily="18" charset="0"/>
              <a:cs typeface="Times New Roman" pitchFamily="18" charset="0"/>
            </a:endParaRPr>
          </a:p>
        </p:txBody>
      </p:sp>
      <p:sp>
        <p:nvSpPr>
          <p:cNvPr id="7" name="Content Placeholder 1"/>
          <p:cNvSpPr>
            <a:spLocks noGrp="1"/>
          </p:cNvSpPr>
          <p:nvPr>
            <p:ph idx="1"/>
          </p:nvPr>
        </p:nvSpPr>
        <p:spPr>
          <a:xfrm>
            <a:off x="381000" y="1295400"/>
            <a:ext cx="8763000" cy="5071872"/>
          </a:xfrm>
        </p:spPr>
        <p:txBody>
          <a:bodyPr>
            <a:normAutofit/>
          </a:bodyPr>
          <a:lstStyle/>
          <a:p>
            <a:r>
              <a:rPr lang="en-US" sz="2400" b="1" dirty="0" smtClean="0">
                <a:latin typeface="Times New Roman" pitchFamily="18" charset="0"/>
                <a:cs typeface="Times New Roman" pitchFamily="18" charset="0"/>
              </a:rPr>
              <a:t>Promote FDI</a:t>
            </a:r>
            <a:r>
              <a:rPr lang="en-US" sz="2400" dirty="0" smtClean="0">
                <a:latin typeface="Times New Roman" pitchFamily="18" charset="0"/>
                <a:cs typeface="Times New Roman" pitchFamily="18" charset="0"/>
              </a:rPr>
              <a:t> and raise capital of developing economy.</a:t>
            </a:r>
          </a:p>
          <a:p>
            <a:pPr>
              <a:buNone/>
            </a:pPr>
            <a:endParaRPr lang="en-US" sz="2400"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Make use of technology</a:t>
            </a:r>
            <a:r>
              <a:rPr lang="en-US" sz="2400" dirty="0" smtClean="0">
                <a:latin typeface="Times New Roman" pitchFamily="18" charset="0"/>
                <a:cs typeface="Times New Roman" pitchFamily="18" charset="0"/>
              </a:rPr>
              <a:t> developed by advanced economy without investing in research and development. </a:t>
            </a:r>
          </a:p>
          <a:p>
            <a:pPr>
              <a:buNone/>
            </a:pPr>
            <a:endParaRPr lang="en-US" sz="2400"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Access of developed countries market</a:t>
            </a:r>
            <a:r>
              <a:rPr lang="en-US" sz="2400" dirty="0" smtClean="0">
                <a:latin typeface="Times New Roman" pitchFamily="18" charset="0"/>
                <a:cs typeface="Times New Roman" pitchFamily="18" charset="0"/>
              </a:rPr>
              <a:t> and their product </a:t>
            </a:r>
            <a:r>
              <a:rPr lang="en-US" sz="2400" dirty="0" smtClean="0">
                <a:latin typeface="Times New Roman" pitchFamily="18" charset="0"/>
                <a:cs typeface="Times New Roman" pitchFamily="18" charset="0"/>
              </a:rPr>
              <a:t>to developing </a:t>
            </a:r>
            <a:r>
              <a:rPr lang="en-US" sz="2400" dirty="0" smtClean="0">
                <a:latin typeface="Times New Roman" pitchFamily="18" charset="0"/>
                <a:cs typeface="Times New Roman" pitchFamily="18" charset="0"/>
              </a:rPr>
              <a:t>countries’ consumer.</a:t>
            </a:r>
          </a:p>
          <a:p>
            <a:pPr>
              <a:buNone/>
            </a:pPr>
            <a:endParaRPr lang="en-US" sz="2400"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Faster diffusion of knowledge </a:t>
            </a:r>
            <a:r>
              <a:rPr lang="en-US" sz="2400" dirty="0" smtClean="0">
                <a:latin typeface="Times New Roman" pitchFamily="18" charset="0"/>
                <a:cs typeface="Times New Roman" pitchFamily="18" charset="0"/>
              </a:rPr>
              <a:t>and in production and productivity.</a:t>
            </a:r>
          </a:p>
          <a:p>
            <a:pPr>
              <a:buNone/>
            </a:pPr>
            <a:endParaRPr lang="en-US" sz="2400"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Reduces cost</a:t>
            </a:r>
            <a:r>
              <a:rPr lang="en-US" sz="2400" dirty="0" smtClean="0">
                <a:latin typeface="Times New Roman" pitchFamily="18" charset="0"/>
                <a:cs typeface="Times New Roman" pitchFamily="18" charset="0"/>
              </a:rPr>
              <a:t> of transportation and </a:t>
            </a:r>
            <a:r>
              <a:rPr lang="en-US" sz="2400" dirty="0" smtClean="0">
                <a:latin typeface="Times New Roman" pitchFamily="18" charset="0"/>
                <a:cs typeface="Times New Roman" pitchFamily="18" charset="0"/>
              </a:rPr>
              <a:t>communication, tariff, </a:t>
            </a:r>
            <a:r>
              <a:rPr lang="en-US" sz="2400" dirty="0" smtClean="0">
                <a:latin typeface="Times New Roman" pitchFamily="18" charset="0"/>
                <a:cs typeface="Times New Roman" pitchFamily="18" charset="0"/>
              </a:rPr>
              <a:t>etc.</a:t>
            </a: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Department Of Economics</a:t>
            </a:r>
            <a:endParaRPr lang="en-US" dirty="0" smtClean="0"/>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
        <p:nvSpPr>
          <p:cNvPr id="6" name="Title 2"/>
          <p:cNvSpPr>
            <a:spLocks noGrp="1"/>
          </p:cNvSpPr>
          <p:nvPr>
            <p:ph type="title"/>
          </p:nvPr>
        </p:nvSpPr>
        <p:spPr>
          <a:xfrm>
            <a:off x="0" y="274638"/>
            <a:ext cx="9144000" cy="868362"/>
          </a:xfrm>
        </p:spPr>
        <p:txBody>
          <a:bodyPr>
            <a:noAutofit/>
          </a:bodyPr>
          <a:lstStyle/>
          <a:p>
            <a:r>
              <a:rPr lang="en-US" sz="3600" b="1" dirty="0" smtClean="0">
                <a:solidFill>
                  <a:schemeClr val="accent2">
                    <a:lumMod val="75000"/>
                  </a:schemeClr>
                </a:solidFill>
                <a:latin typeface="Times New Roman" pitchFamily="18" charset="0"/>
                <a:cs typeface="Times New Roman" pitchFamily="18" charset="0"/>
              </a:rPr>
              <a:t>STEPS TOWARDS GLOBALISATION:</a:t>
            </a:r>
            <a:endParaRPr lang="en-US" sz="3600" b="1" dirty="0">
              <a:solidFill>
                <a:schemeClr val="accent2">
                  <a:lumMod val="75000"/>
                </a:schemeClr>
              </a:solidFill>
              <a:latin typeface="Times New Roman" pitchFamily="18" charset="0"/>
              <a:cs typeface="Times New Roman" pitchFamily="18" charset="0"/>
            </a:endParaRPr>
          </a:p>
        </p:txBody>
      </p:sp>
      <p:sp>
        <p:nvSpPr>
          <p:cNvPr id="8" name="Content Placeholder 1"/>
          <p:cNvSpPr>
            <a:spLocks noGrp="1"/>
          </p:cNvSpPr>
          <p:nvPr>
            <p:ph idx="1"/>
          </p:nvPr>
        </p:nvSpPr>
        <p:spPr>
          <a:xfrm>
            <a:off x="228600" y="1219200"/>
            <a:ext cx="8915400" cy="5257800"/>
          </a:xfrm>
        </p:spPr>
        <p:txBody>
          <a:bodyPr>
            <a:noAutofit/>
          </a:bodyPr>
          <a:lstStyle/>
          <a:p>
            <a:r>
              <a:rPr lang="en-US" sz="2400" b="1" dirty="0" smtClean="0">
                <a:latin typeface="Times New Roman" pitchFamily="18" charset="0"/>
                <a:cs typeface="Times New Roman" pitchFamily="18" charset="0"/>
              </a:rPr>
              <a:t>Exchange Rate </a:t>
            </a:r>
            <a:r>
              <a:rPr lang="en-US" sz="2400" b="1" dirty="0" smtClean="0">
                <a:latin typeface="Times New Roman" pitchFamily="18" charset="0"/>
                <a:cs typeface="Times New Roman" pitchFamily="18" charset="0"/>
              </a:rPr>
              <a:t>Adjustment </a:t>
            </a:r>
            <a:r>
              <a:rPr lang="en-US" sz="2400" b="1" dirty="0" smtClean="0">
                <a:latin typeface="Times New Roman" pitchFamily="18" charset="0"/>
                <a:cs typeface="Times New Roman" pitchFamily="18" charset="0"/>
              </a:rPr>
              <a:t>and rupees convertibility- IMF</a:t>
            </a:r>
            <a:r>
              <a:rPr lang="en-US" sz="2400" dirty="0" smtClean="0">
                <a:latin typeface="Times New Roman" pitchFamily="18" charset="0"/>
                <a:cs typeface="Times New Roman" pitchFamily="18" charset="0"/>
              </a:rPr>
              <a:t> insisted on devaluation of Indian rupees thus govt. 18-19% reduction in the exchange rate value. Further in subsequent years govt. progressively moved towards full convertibility.</a:t>
            </a:r>
          </a:p>
          <a:p>
            <a:pPr>
              <a:buNone/>
            </a:pPr>
            <a:endParaRPr lang="en-US" sz="2400" b="1" dirty="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Import </a:t>
            </a:r>
            <a:r>
              <a:rPr lang="en-US" sz="2400" b="1" dirty="0" smtClean="0">
                <a:latin typeface="Times New Roman" pitchFamily="18" charset="0"/>
                <a:cs typeface="Times New Roman" pitchFamily="18" charset="0"/>
              </a:rPr>
              <a:t>Liberalization- </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Export- import policy allowed the free import of all items except the some items and the import duties reduced from 110% to 10%.</a:t>
            </a:r>
          </a:p>
          <a:p>
            <a:pPr>
              <a:buNone/>
            </a:pPr>
            <a:endParaRPr lang="en-US" sz="2400"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 Opening up of foreign capital- </a:t>
            </a:r>
            <a:r>
              <a:rPr lang="en-US" sz="2400" dirty="0" smtClean="0">
                <a:latin typeface="Times New Roman" pitchFamily="18" charset="0"/>
                <a:cs typeface="Times New Roman" pitchFamily="18" charset="0"/>
              </a:rPr>
              <a:t>FDIs and FIIs are allowed and automatic permission was granted for 51% and was further raised to 100%.they are allowed to invest in capital </a:t>
            </a:r>
            <a:r>
              <a:rPr lang="en-US" sz="2400" dirty="0" err="1" smtClean="0">
                <a:latin typeface="Times New Roman" pitchFamily="18" charset="0"/>
                <a:cs typeface="Times New Roman" pitchFamily="18" charset="0"/>
              </a:rPr>
              <a:t>market,manufacturing</a:t>
            </a:r>
            <a:r>
              <a:rPr lang="en-US" sz="2400" dirty="0" smtClean="0">
                <a:latin typeface="Times New Roman" pitchFamily="18" charset="0"/>
                <a:cs typeface="Times New Roman" pitchFamily="18" charset="0"/>
              </a:rPr>
              <a:t>, SEZs</a:t>
            </a:r>
            <a:r>
              <a:rPr lang="en-US" sz="2400" dirty="0" smtClean="0">
                <a:latin typeface="Times New Roman" pitchFamily="18" charset="0"/>
                <a:cs typeface="Times New Roman" pitchFamily="18" charset="0"/>
              </a:rPr>
              <a:t>, telecom, </a:t>
            </a:r>
            <a:r>
              <a:rPr lang="en-US" sz="2400" dirty="0" err="1" smtClean="0">
                <a:latin typeface="Times New Roman" pitchFamily="18" charset="0"/>
                <a:cs typeface="Times New Roman" pitchFamily="18" charset="0"/>
              </a:rPr>
              <a:t>pharma,etc</a:t>
            </a:r>
            <a:r>
              <a:rPr lang="en-US" sz="2400" dirty="0" smtClean="0">
                <a:latin typeface="Times New Roman" pitchFamily="18" charset="0"/>
                <a:cs typeface="Times New Roman" pitchFamily="18"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Department Of Economics</a:t>
            </a:r>
            <a:endParaRPr lang="en-US" dirty="0" smtClean="0"/>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
        <p:nvSpPr>
          <p:cNvPr id="7" name="Title 2"/>
          <p:cNvSpPr>
            <a:spLocks noGrp="1"/>
          </p:cNvSpPr>
          <p:nvPr>
            <p:ph type="title"/>
          </p:nvPr>
        </p:nvSpPr>
        <p:spPr>
          <a:xfrm>
            <a:off x="457200" y="0"/>
            <a:ext cx="8229600" cy="1036638"/>
          </a:xfrm>
        </p:spPr>
        <p:txBody>
          <a:bodyPr>
            <a:normAutofit/>
          </a:bodyPr>
          <a:lstStyle/>
          <a:p>
            <a:r>
              <a:rPr lang="en-US" sz="3600" b="1" dirty="0" smtClean="0">
                <a:solidFill>
                  <a:schemeClr val="accent2">
                    <a:lumMod val="75000"/>
                  </a:schemeClr>
                </a:solidFill>
                <a:latin typeface="Times New Roman" pitchFamily="18" charset="0"/>
                <a:cs typeface="Times New Roman" pitchFamily="18" charset="0"/>
              </a:rPr>
              <a:t>IMPACT OF GLOBALISATION:</a:t>
            </a:r>
            <a:endParaRPr lang="en-US" sz="3600" b="1" dirty="0">
              <a:solidFill>
                <a:schemeClr val="accent2">
                  <a:lumMod val="75000"/>
                </a:schemeClr>
              </a:solidFill>
              <a:latin typeface="Times New Roman" pitchFamily="18" charset="0"/>
              <a:cs typeface="Times New Roman" pitchFamily="18" charset="0"/>
            </a:endParaRPr>
          </a:p>
        </p:txBody>
      </p:sp>
      <p:sp>
        <p:nvSpPr>
          <p:cNvPr id="8" name="Content Placeholder 1"/>
          <p:cNvSpPr>
            <a:spLocks noGrp="1"/>
          </p:cNvSpPr>
          <p:nvPr>
            <p:ph idx="1"/>
          </p:nvPr>
        </p:nvSpPr>
        <p:spPr>
          <a:xfrm>
            <a:off x="304800" y="990600"/>
            <a:ext cx="8839200" cy="5638800"/>
          </a:xfrm>
        </p:spPr>
        <p:txBody>
          <a:bodyPr>
            <a:noAutofit/>
          </a:bodyPr>
          <a:lstStyle/>
          <a:p>
            <a:r>
              <a:rPr lang="en-US" sz="2400" b="1" dirty="0" smtClean="0">
                <a:latin typeface="Times New Roman" pitchFamily="18" charset="0"/>
                <a:cs typeface="Times New Roman" pitchFamily="18" charset="0"/>
              </a:rPr>
              <a:t>Trade</a:t>
            </a:r>
            <a:r>
              <a:rPr lang="en-US" sz="2400" dirty="0" smtClean="0">
                <a:latin typeface="Times New Roman" pitchFamily="18" charset="0"/>
                <a:cs typeface="Times New Roman" pitchFamily="18" charset="0"/>
              </a:rPr>
              <a:t>-</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Trade,import,export</a:t>
            </a:r>
            <a:r>
              <a:rPr lang="en-US" sz="2400" dirty="0" smtClean="0">
                <a:latin typeface="Times New Roman" pitchFamily="18" charset="0"/>
                <a:cs typeface="Times New Roman" pitchFamily="18" charset="0"/>
              </a:rPr>
              <a:t> all has been increased but the import’s bill has increased much larger than the export.</a:t>
            </a:r>
          </a:p>
          <a:p>
            <a:endParaRPr lang="en-US" sz="2400" dirty="0" smtClean="0"/>
          </a:p>
          <a:p>
            <a:r>
              <a:rPr lang="en-US" sz="2400" b="1" dirty="0" smtClean="0">
                <a:latin typeface="Times New Roman" pitchFamily="18" charset="0"/>
                <a:cs typeface="Times New Roman" pitchFamily="18" charset="0"/>
              </a:rPr>
              <a:t>Foreign Investment Flows</a:t>
            </a:r>
            <a:r>
              <a:rPr lang="en-US" sz="2400" dirty="0" smtClean="0">
                <a:latin typeface="Times New Roman" pitchFamily="18" charset="0"/>
                <a:cs typeface="Times New Roman" pitchFamily="18" charset="0"/>
              </a:rPr>
              <a:t>- FDIs and FIIs helps in increasing the productive capacity in the economy. But </a:t>
            </a:r>
            <a:r>
              <a:rPr lang="en-US" sz="2400" dirty="0" err="1" smtClean="0">
                <a:latin typeface="Times New Roman" pitchFamily="18" charset="0"/>
                <a:cs typeface="Times New Roman" pitchFamily="18" charset="0"/>
              </a:rPr>
              <a:t>fluction</a:t>
            </a:r>
            <a:r>
              <a:rPr lang="en-US" sz="2400" dirty="0" smtClean="0">
                <a:latin typeface="Times New Roman" pitchFamily="18" charset="0"/>
                <a:cs typeface="Times New Roman" pitchFamily="18" charset="0"/>
              </a:rPr>
              <a:t> in foreign portfolio investment was much larger than the foreign direct </a:t>
            </a:r>
            <a:r>
              <a:rPr lang="en-US" sz="2400" dirty="0" err="1" smtClean="0">
                <a:latin typeface="Times New Roman" pitchFamily="18" charset="0"/>
                <a:cs typeface="Times New Roman" pitchFamily="18" charset="0"/>
              </a:rPr>
              <a:t>investment.it</a:t>
            </a:r>
            <a:r>
              <a:rPr lang="en-US" sz="2400" dirty="0" smtClean="0">
                <a:latin typeface="Times New Roman" pitchFamily="18" charset="0"/>
                <a:cs typeface="Times New Roman" pitchFamily="18" charset="0"/>
              </a:rPr>
              <a:t> has also been increased mostly concentrated in service sector. But FDI outflow also </a:t>
            </a:r>
            <a:r>
              <a:rPr lang="en-US" sz="2400" dirty="0" err="1" smtClean="0">
                <a:latin typeface="Times New Roman" pitchFamily="18" charset="0"/>
                <a:cs typeface="Times New Roman" pitchFamily="18" charset="0"/>
              </a:rPr>
              <a:t>nulifying</a:t>
            </a:r>
            <a:r>
              <a:rPr lang="en-US" sz="2400" dirty="0" smtClean="0">
                <a:latin typeface="Times New Roman" pitchFamily="18" charset="0"/>
                <a:cs typeface="Times New Roman" pitchFamily="18" charset="0"/>
              </a:rPr>
              <a:t> the inflow.</a:t>
            </a:r>
          </a:p>
          <a:p>
            <a:endParaRPr lang="en-US" sz="2400" dirty="0" smtClean="0">
              <a:latin typeface="Times New Roman" pitchFamily="18" charset="0"/>
              <a:cs typeface="Times New Roman" pitchFamily="18" charset="0"/>
            </a:endParaRPr>
          </a:p>
          <a:p>
            <a:r>
              <a:rPr lang="en-US" sz="2400" b="1" dirty="0" err="1" smtClean="0">
                <a:latin typeface="Times New Roman" pitchFamily="18" charset="0"/>
                <a:cs typeface="Times New Roman" pitchFamily="18" charset="0"/>
              </a:rPr>
              <a:t>Empolyment</a:t>
            </a:r>
            <a:r>
              <a:rPr lang="en-US" sz="2400" b="1" dirty="0" smtClean="0">
                <a:latin typeface="Times New Roman" pitchFamily="18" charset="0"/>
                <a:cs typeface="Times New Roman" pitchFamily="18" charset="0"/>
              </a:rPr>
              <a:t> condition-</a:t>
            </a:r>
            <a:r>
              <a:rPr lang="en-US" sz="2400" dirty="0" smtClean="0">
                <a:latin typeface="Times New Roman" pitchFamily="18" charset="0"/>
                <a:cs typeface="Times New Roman" pitchFamily="18" charset="0"/>
              </a:rPr>
              <a:t> the unemployment has been increased along with increasing </a:t>
            </a:r>
            <a:r>
              <a:rPr lang="en-US" sz="2400" dirty="0" err="1" smtClean="0">
                <a:latin typeface="Times New Roman" pitchFamily="18" charset="0"/>
                <a:cs typeface="Times New Roman" pitchFamily="18" charset="0"/>
              </a:rPr>
              <a:t>empolyment</a:t>
            </a:r>
            <a:r>
              <a:rPr lang="en-US" sz="2400" dirty="0" smtClean="0">
                <a:latin typeface="Times New Roman" pitchFamily="18" charset="0"/>
                <a:cs typeface="Times New Roman" pitchFamily="18" charset="0"/>
              </a:rPr>
              <a:t> in </a:t>
            </a:r>
            <a:r>
              <a:rPr lang="en-US" sz="2400" dirty="0" err="1" smtClean="0">
                <a:latin typeface="Times New Roman" pitchFamily="18" charset="0"/>
                <a:cs typeface="Times New Roman" pitchFamily="18" charset="0"/>
              </a:rPr>
              <a:t>unorganised</a:t>
            </a:r>
            <a:r>
              <a:rPr lang="en-US" sz="2400" dirty="0" smtClean="0">
                <a:latin typeface="Times New Roman" pitchFamily="18" charset="0"/>
                <a:cs typeface="Times New Roman" pitchFamily="18" charset="0"/>
              </a:rPr>
              <a:t> and temporary casual workers. The wages are also </a:t>
            </a:r>
            <a:r>
              <a:rPr lang="en-US" sz="2400" dirty="0" err="1" smtClean="0">
                <a:latin typeface="Times New Roman" pitchFamily="18" charset="0"/>
                <a:cs typeface="Times New Roman" pitchFamily="18" charset="0"/>
              </a:rPr>
              <a:t>lowerwd</a:t>
            </a:r>
            <a:r>
              <a:rPr lang="en-US" sz="2400" dirty="0" smtClean="0">
                <a:latin typeface="Times New Roman" pitchFamily="18" charset="0"/>
                <a:cs typeface="Times New Roman" pitchFamily="18" charset="0"/>
              </a:rPr>
              <a:t> increasing the exploitation.</a:t>
            </a:r>
          </a:p>
          <a:p>
            <a:endParaRPr lang="en-US" sz="2400" dirty="0" smtClean="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54</TotalTime>
  <Words>845</Words>
  <Application>Microsoft Office PowerPoint</Application>
  <PresentationFormat>On-screen Show (4:3)</PresentationFormat>
  <Paragraphs>98</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GLOBALISATION</vt:lpstr>
      <vt:lpstr>Slide 2</vt:lpstr>
      <vt:lpstr>PROCESS OF GLOBALISATION</vt:lpstr>
      <vt:lpstr>FOUR PARAMETERS OF GLOBALISATION </vt:lpstr>
      <vt:lpstr>REASONS FOR GLOBALISATION IN INDIA</vt:lpstr>
      <vt:lpstr>Slide 6</vt:lpstr>
      <vt:lpstr>ADVANTAGES OF GLOBALIZATION</vt:lpstr>
      <vt:lpstr>STEPS TOWARDS GLOBALISATION:</vt:lpstr>
      <vt:lpstr>IMPACT OF GLOBALISATION:</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UTKARSH BHASKAR</dc:creator>
  <cp:lastModifiedBy>Kavita sinha</cp:lastModifiedBy>
  <cp:revision>12</cp:revision>
  <dcterms:created xsi:type="dcterms:W3CDTF">2006-08-16T00:00:00Z</dcterms:created>
  <dcterms:modified xsi:type="dcterms:W3CDTF">2020-04-06T17:14:57Z</dcterms:modified>
</cp:coreProperties>
</file>